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9"/>
  </p:notesMasterIdLst>
  <p:sldIdLst>
    <p:sldId id="256" r:id="rId5"/>
    <p:sldId id="257" r:id="rId6"/>
    <p:sldId id="259" r:id="rId7"/>
    <p:sldId id="261" r:id="rId8"/>
    <p:sldId id="262" r:id="rId9"/>
    <p:sldId id="263" r:id="rId10"/>
    <p:sldId id="276" r:id="rId11"/>
    <p:sldId id="265" r:id="rId12"/>
    <p:sldId id="279" r:id="rId13"/>
    <p:sldId id="260" r:id="rId14"/>
    <p:sldId id="266" r:id="rId15"/>
    <p:sldId id="267" r:id="rId16"/>
    <p:sldId id="268" r:id="rId17"/>
    <p:sldId id="269" r:id="rId18"/>
    <p:sldId id="270" r:id="rId19"/>
    <p:sldId id="275" r:id="rId20"/>
    <p:sldId id="282" r:id="rId21"/>
    <p:sldId id="271" r:id="rId22"/>
    <p:sldId id="283" r:id="rId23"/>
    <p:sldId id="272" r:id="rId24"/>
    <p:sldId id="274" r:id="rId25"/>
    <p:sldId id="284" r:id="rId26"/>
    <p:sldId id="273" r:id="rId27"/>
    <p:sldId id="258" r:id="rId28"/>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Hill" initials="CH" lastIdx="10" clrIdx="0">
    <p:extLst>
      <p:ext uri="{19B8F6BF-5375-455C-9EA6-DF929625EA0E}">
        <p15:presenceInfo xmlns:p15="http://schemas.microsoft.com/office/powerpoint/2012/main" userId="S::Christina.Hill@nmhealth.org::586d272d-e973-4923-8fb3-d3c5293037fc" providerId="AD"/>
      </p:ext>
    </p:extLst>
  </p:cmAuthor>
  <p:cmAuthor id="2" name="Jennifer.Roth@nmhealth.org" initials="J" lastIdx="12" clrIdx="1">
    <p:extLst>
      <p:ext uri="{19B8F6BF-5375-455C-9EA6-DF929625EA0E}">
        <p15:presenceInfo xmlns:p15="http://schemas.microsoft.com/office/powerpoint/2012/main" userId="S::Jennifer.Roth@nmhealth.org::a6ae8e14-5f49-44a0-a138-4b57434bd9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7202" autoAdjust="0"/>
  </p:normalViewPr>
  <p:slideViewPr>
    <p:cSldViewPr snapToGrid="0" showGuides="1">
      <p:cViewPr varScale="1">
        <p:scale>
          <a:sx n="55" d="100"/>
          <a:sy n="55" d="100"/>
        </p:scale>
        <p:origin x="1776" y="78"/>
      </p:cViewPr>
      <p:guideLst>
        <p:guide orient="horz" pos="2160"/>
        <p:guide pos="2880"/>
      </p:guideLst>
    </p:cSldViewPr>
  </p:slideViewPr>
  <p:notesTextViewPr>
    <p:cViewPr>
      <p:scale>
        <a:sx n="300" d="100"/>
        <a:sy n="3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2DC4F8-87AA-4C06-8102-89EB6681325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BFC9303-7CC2-4268-B0DF-1E6B8ABA2301}">
      <dgm:prSet phldrT="[Text]"/>
      <dgm:spPr/>
      <dgm:t>
        <a:bodyPr/>
        <a:lstStyle/>
        <a:p>
          <a:r>
            <a:rPr lang="en-US" dirty="0"/>
            <a:t>The EOR IS  </a:t>
          </a:r>
        </a:p>
      </dgm:t>
    </dgm:pt>
    <dgm:pt modelId="{87CE0169-DDE5-4200-9131-B59FE97AC02B}" type="parTrans" cxnId="{54D2D978-790B-4800-9931-E124A4213FF1}">
      <dgm:prSet/>
      <dgm:spPr/>
      <dgm:t>
        <a:bodyPr/>
        <a:lstStyle/>
        <a:p>
          <a:endParaRPr lang="en-US"/>
        </a:p>
      </dgm:t>
    </dgm:pt>
    <dgm:pt modelId="{6CC7BAAA-A4EE-4C73-8D07-57A4F1FD9987}" type="sibTrans" cxnId="{54D2D978-790B-4800-9931-E124A4213FF1}">
      <dgm:prSet/>
      <dgm:spPr/>
      <dgm:t>
        <a:bodyPr/>
        <a:lstStyle/>
        <a:p>
          <a:endParaRPr lang="en-US"/>
        </a:p>
      </dgm:t>
    </dgm:pt>
    <dgm:pt modelId="{5EC9B989-7197-40CE-8F22-2ADB14104E68}">
      <dgm:prSet phldrT="[Text]"/>
      <dgm:spPr/>
      <dgm:t>
        <a:bodyPr/>
        <a:lstStyle/>
        <a:p>
          <a:r>
            <a:rPr lang="en-US" dirty="0"/>
            <a:t>Member of the  Circle of Support  </a:t>
          </a:r>
        </a:p>
      </dgm:t>
    </dgm:pt>
    <dgm:pt modelId="{F5E2CCE7-FCB1-4450-9956-7BADC8EE5C1E}" type="parTrans" cxnId="{E6C3F2EA-CD83-4988-AA46-C39952C49338}">
      <dgm:prSet/>
      <dgm:spPr/>
      <dgm:t>
        <a:bodyPr/>
        <a:lstStyle/>
        <a:p>
          <a:endParaRPr lang="en-US"/>
        </a:p>
      </dgm:t>
    </dgm:pt>
    <dgm:pt modelId="{37787C7B-270A-4802-A422-5BB2EB1F2C8D}" type="sibTrans" cxnId="{E6C3F2EA-CD83-4988-AA46-C39952C49338}">
      <dgm:prSet/>
      <dgm:spPr/>
      <dgm:t>
        <a:bodyPr/>
        <a:lstStyle/>
        <a:p>
          <a:endParaRPr lang="en-US"/>
        </a:p>
      </dgm:t>
    </dgm:pt>
    <dgm:pt modelId="{7678E80E-1214-4845-B587-4616F9F98EE5}">
      <dgm:prSet phldrT="[Text]"/>
      <dgm:spPr/>
      <dgm:t>
        <a:bodyPr/>
        <a:lstStyle/>
        <a:p>
          <a:r>
            <a:rPr lang="en-US" dirty="0"/>
            <a:t>Someone who must ensure voice and choice of participant is honored</a:t>
          </a:r>
        </a:p>
      </dgm:t>
    </dgm:pt>
    <dgm:pt modelId="{7180D6D7-7691-4442-B48B-8EBBA90C762C}" type="parTrans" cxnId="{76E76125-4288-4806-848D-4C81777DE785}">
      <dgm:prSet/>
      <dgm:spPr/>
      <dgm:t>
        <a:bodyPr/>
        <a:lstStyle/>
        <a:p>
          <a:endParaRPr lang="en-US"/>
        </a:p>
      </dgm:t>
    </dgm:pt>
    <dgm:pt modelId="{76DB2C49-9B71-466D-A94F-00B56FA9DA8E}" type="sibTrans" cxnId="{76E76125-4288-4806-848D-4C81777DE785}">
      <dgm:prSet/>
      <dgm:spPr/>
      <dgm:t>
        <a:bodyPr/>
        <a:lstStyle/>
        <a:p>
          <a:endParaRPr lang="en-US"/>
        </a:p>
      </dgm:t>
    </dgm:pt>
    <dgm:pt modelId="{8D576696-F6FD-400B-8277-333F4AC1D751}">
      <dgm:prSet phldrT="[Text]"/>
      <dgm:spPr/>
      <dgm:t>
        <a:bodyPr/>
        <a:lstStyle/>
        <a:p>
          <a:r>
            <a:rPr lang="en-US" dirty="0"/>
            <a:t>The EOR IS NOT </a:t>
          </a:r>
        </a:p>
      </dgm:t>
    </dgm:pt>
    <dgm:pt modelId="{D17BF46F-5844-45D1-8CDB-69946B9D0EEA}" type="parTrans" cxnId="{EDADE3A2-9ADE-4FB7-A901-DC2F130B9821}">
      <dgm:prSet/>
      <dgm:spPr/>
      <dgm:t>
        <a:bodyPr/>
        <a:lstStyle/>
        <a:p>
          <a:endParaRPr lang="en-US"/>
        </a:p>
      </dgm:t>
    </dgm:pt>
    <dgm:pt modelId="{C01D1C6D-5F42-436E-9227-C2E7FC30613B}" type="sibTrans" cxnId="{EDADE3A2-9ADE-4FB7-A901-DC2F130B9821}">
      <dgm:prSet/>
      <dgm:spPr/>
      <dgm:t>
        <a:bodyPr/>
        <a:lstStyle/>
        <a:p>
          <a:endParaRPr lang="en-US"/>
        </a:p>
      </dgm:t>
    </dgm:pt>
    <dgm:pt modelId="{C0C4C99F-CBF4-48B7-A623-52C45FA5C554}">
      <dgm:prSet phldrT="[Text]"/>
      <dgm:spPr/>
      <dgm:t>
        <a:bodyPr/>
        <a:lstStyle/>
        <a:p>
          <a:r>
            <a:rPr lang="en-US" dirty="0"/>
            <a:t>Substitute decision maker </a:t>
          </a:r>
        </a:p>
      </dgm:t>
    </dgm:pt>
    <dgm:pt modelId="{D3302824-BD39-4FDA-88CE-AC0089CCD8E9}" type="parTrans" cxnId="{F1FF5624-4DE4-4D6B-8BF4-8CC7D4FFC72A}">
      <dgm:prSet/>
      <dgm:spPr/>
      <dgm:t>
        <a:bodyPr/>
        <a:lstStyle/>
        <a:p>
          <a:endParaRPr lang="en-US"/>
        </a:p>
      </dgm:t>
    </dgm:pt>
    <dgm:pt modelId="{A0568BF8-DFA9-4B77-B95D-94E44083C6D5}" type="sibTrans" cxnId="{F1FF5624-4DE4-4D6B-8BF4-8CC7D4FFC72A}">
      <dgm:prSet/>
      <dgm:spPr/>
      <dgm:t>
        <a:bodyPr/>
        <a:lstStyle/>
        <a:p>
          <a:endParaRPr lang="en-US"/>
        </a:p>
      </dgm:t>
    </dgm:pt>
    <dgm:pt modelId="{5FB02777-CB19-4048-A4DD-AC804A3B9E13}">
      <dgm:prSet phldrT="[Text]"/>
      <dgm:spPr/>
      <dgm:t>
        <a:bodyPr/>
        <a:lstStyle/>
        <a:p>
          <a:r>
            <a:rPr lang="en-US" dirty="0"/>
            <a:t>Paid </a:t>
          </a:r>
        </a:p>
      </dgm:t>
    </dgm:pt>
    <dgm:pt modelId="{DADA0679-CD3B-4BD0-8961-813D1AD1B61D}" type="parTrans" cxnId="{39B04977-FA51-47A7-90C0-6B6B67BA11FA}">
      <dgm:prSet/>
      <dgm:spPr/>
      <dgm:t>
        <a:bodyPr/>
        <a:lstStyle/>
        <a:p>
          <a:endParaRPr lang="en-US"/>
        </a:p>
      </dgm:t>
    </dgm:pt>
    <dgm:pt modelId="{0E6D2B54-0486-46D6-85A4-6FEE7FE981DF}" type="sibTrans" cxnId="{39B04977-FA51-47A7-90C0-6B6B67BA11FA}">
      <dgm:prSet/>
      <dgm:spPr/>
      <dgm:t>
        <a:bodyPr/>
        <a:lstStyle/>
        <a:p>
          <a:endParaRPr lang="en-US"/>
        </a:p>
      </dgm:t>
    </dgm:pt>
    <dgm:pt modelId="{59C9E377-9888-4059-B031-E51EE4F9BA12}">
      <dgm:prSet phldrT="[Text]"/>
      <dgm:spPr/>
      <dgm:t>
        <a:bodyPr/>
        <a:lstStyle/>
        <a:p>
          <a:r>
            <a:rPr lang="en-US" dirty="0"/>
            <a:t>Employer who performs administrative tasks with supports provided by the state </a:t>
          </a:r>
        </a:p>
      </dgm:t>
    </dgm:pt>
    <dgm:pt modelId="{B3270C67-A5E2-4162-9EA5-21881A1DC3EE}" type="parTrans" cxnId="{F0E55520-DDD3-43EB-AD3F-F8F792841B12}">
      <dgm:prSet/>
      <dgm:spPr/>
      <dgm:t>
        <a:bodyPr/>
        <a:lstStyle/>
        <a:p>
          <a:endParaRPr lang="en-US"/>
        </a:p>
      </dgm:t>
    </dgm:pt>
    <dgm:pt modelId="{A2612C0D-6F50-41FE-9B1D-41CB4935FDEB}" type="sibTrans" cxnId="{F0E55520-DDD3-43EB-AD3F-F8F792841B12}">
      <dgm:prSet/>
      <dgm:spPr/>
      <dgm:t>
        <a:bodyPr/>
        <a:lstStyle/>
        <a:p>
          <a:endParaRPr lang="en-US"/>
        </a:p>
      </dgm:t>
    </dgm:pt>
    <dgm:pt modelId="{D50A6889-4B29-4985-B169-8AB2E93AB128}">
      <dgm:prSet phldrT="[Text]"/>
      <dgm:spPr/>
      <dgm:t>
        <a:bodyPr/>
        <a:lstStyle/>
        <a:p>
          <a:endParaRPr lang="en-US" dirty="0"/>
        </a:p>
      </dgm:t>
    </dgm:pt>
    <dgm:pt modelId="{A4E9DB0C-35F2-4A18-997C-6D74C16FC775}" type="parTrans" cxnId="{EF5179C9-35B1-4960-85EF-F4151D9811A5}">
      <dgm:prSet/>
      <dgm:spPr/>
      <dgm:t>
        <a:bodyPr/>
        <a:lstStyle/>
        <a:p>
          <a:endParaRPr lang="en-US"/>
        </a:p>
      </dgm:t>
    </dgm:pt>
    <dgm:pt modelId="{2D0AEBD3-EB2D-4EE4-AC82-1DD625583026}" type="sibTrans" cxnId="{EF5179C9-35B1-4960-85EF-F4151D9811A5}">
      <dgm:prSet/>
      <dgm:spPr/>
      <dgm:t>
        <a:bodyPr/>
        <a:lstStyle/>
        <a:p>
          <a:endParaRPr lang="en-US"/>
        </a:p>
      </dgm:t>
    </dgm:pt>
    <dgm:pt modelId="{12601EC8-E552-4F16-9324-79B367A240E8}">
      <dgm:prSet phldrT="[Text]"/>
      <dgm:spPr/>
      <dgm:t>
        <a:bodyPr/>
        <a:lstStyle/>
        <a:p>
          <a:r>
            <a:rPr lang="en-US" dirty="0"/>
            <a:t>Someone who follows the person-centered plan </a:t>
          </a:r>
        </a:p>
      </dgm:t>
    </dgm:pt>
    <dgm:pt modelId="{D9101888-D8CA-453C-919B-255D7BDE0FA4}" type="parTrans" cxnId="{20A48D17-ABF2-4B80-B97F-8F807DA46EEF}">
      <dgm:prSet/>
      <dgm:spPr/>
      <dgm:t>
        <a:bodyPr/>
        <a:lstStyle/>
        <a:p>
          <a:endParaRPr lang="en-US"/>
        </a:p>
      </dgm:t>
    </dgm:pt>
    <dgm:pt modelId="{7FF576B8-00D8-4A67-87B2-CCCA9E68A047}" type="sibTrans" cxnId="{20A48D17-ABF2-4B80-B97F-8F807DA46EEF}">
      <dgm:prSet/>
      <dgm:spPr/>
      <dgm:t>
        <a:bodyPr/>
        <a:lstStyle/>
        <a:p>
          <a:endParaRPr lang="en-US"/>
        </a:p>
      </dgm:t>
    </dgm:pt>
    <dgm:pt modelId="{3CAAB679-DEAD-4AD4-AB02-D94B686503F7}">
      <dgm:prSet phldrT="[Text]"/>
      <dgm:spPr/>
      <dgm:t>
        <a:bodyPr/>
        <a:lstStyle/>
        <a:p>
          <a:r>
            <a:rPr lang="en-US" dirty="0"/>
            <a:t>Someone who develops the goals in the plan </a:t>
          </a:r>
        </a:p>
      </dgm:t>
    </dgm:pt>
    <dgm:pt modelId="{6251AC03-6497-4CBF-AFCD-114E5A4DF132}" type="parTrans" cxnId="{451D17FB-4589-439D-AE40-1EE60D6856CC}">
      <dgm:prSet/>
      <dgm:spPr/>
      <dgm:t>
        <a:bodyPr/>
        <a:lstStyle/>
        <a:p>
          <a:endParaRPr lang="en-US"/>
        </a:p>
      </dgm:t>
    </dgm:pt>
    <dgm:pt modelId="{D94DA3F4-CC4C-47BC-A963-3461B19B8AEC}" type="sibTrans" cxnId="{451D17FB-4589-439D-AE40-1EE60D6856CC}">
      <dgm:prSet/>
      <dgm:spPr/>
      <dgm:t>
        <a:bodyPr/>
        <a:lstStyle/>
        <a:p>
          <a:endParaRPr lang="en-US"/>
        </a:p>
      </dgm:t>
    </dgm:pt>
    <dgm:pt modelId="{0EC1494A-D087-4A2D-A1FE-EE32E1F6A5FC}">
      <dgm:prSet phldrT="[Text]"/>
      <dgm:spPr/>
      <dgm:t>
        <a:bodyPr/>
        <a:lstStyle/>
        <a:p>
          <a:r>
            <a:rPr lang="en-US" dirty="0"/>
            <a:t>Someone who chooses the services the person receives </a:t>
          </a:r>
        </a:p>
      </dgm:t>
    </dgm:pt>
    <dgm:pt modelId="{9FA4485A-EFE5-44BF-809B-865AD0AB3ED2}" type="sibTrans" cxnId="{9987E881-49BC-4235-8A7B-C9902FC476DE}">
      <dgm:prSet/>
      <dgm:spPr/>
      <dgm:t>
        <a:bodyPr/>
        <a:lstStyle/>
        <a:p>
          <a:endParaRPr lang="en-US"/>
        </a:p>
      </dgm:t>
    </dgm:pt>
    <dgm:pt modelId="{BFCCD1B2-8C10-4E97-B9E9-198C8F0A4AE7}" type="parTrans" cxnId="{9987E881-49BC-4235-8A7B-C9902FC476DE}">
      <dgm:prSet/>
      <dgm:spPr/>
      <dgm:t>
        <a:bodyPr/>
        <a:lstStyle/>
        <a:p>
          <a:endParaRPr lang="en-US"/>
        </a:p>
      </dgm:t>
    </dgm:pt>
    <dgm:pt modelId="{330F1957-DD91-4EB5-984F-786AA3F35785}" type="pres">
      <dgm:prSet presAssocID="{C22DC4F8-87AA-4C06-8102-89EB66813252}" presName="Name0" presStyleCnt="0">
        <dgm:presLayoutVars>
          <dgm:dir/>
          <dgm:animLvl val="lvl"/>
          <dgm:resizeHandles val="exact"/>
        </dgm:presLayoutVars>
      </dgm:prSet>
      <dgm:spPr/>
    </dgm:pt>
    <dgm:pt modelId="{BC94375C-83B4-487E-A0E7-AE0166AA4ABC}" type="pres">
      <dgm:prSet presAssocID="{9BFC9303-7CC2-4268-B0DF-1E6B8ABA2301}" presName="composite" presStyleCnt="0"/>
      <dgm:spPr/>
    </dgm:pt>
    <dgm:pt modelId="{EBA735D1-6009-45F5-91E1-3F4433E2E8CE}" type="pres">
      <dgm:prSet presAssocID="{9BFC9303-7CC2-4268-B0DF-1E6B8ABA2301}" presName="parTx" presStyleLbl="alignNode1" presStyleIdx="0" presStyleCnt="2">
        <dgm:presLayoutVars>
          <dgm:chMax val="0"/>
          <dgm:chPref val="0"/>
          <dgm:bulletEnabled val="1"/>
        </dgm:presLayoutVars>
      </dgm:prSet>
      <dgm:spPr/>
    </dgm:pt>
    <dgm:pt modelId="{8AD55675-F547-43E5-A9B2-C7E4DDE0EDB4}" type="pres">
      <dgm:prSet presAssocID="{9BFC9303-7CC2-4268-B0DF-1E6B8ABA2301}" presName="desTx" presStyleLbl="alignAccFollowNode1" presStyleIdx="0" presStyleCnt="2">
        <dgm:presLayoutVars>
          <dgm:bulletEnabled val="1"/>
        </dgm:presLayoutVars>
      </dgm:prSet>
      <dgm:spPr/>
    </dgm:pt>
    <dgm:pt modelId="{476137C0-4100-47E0-B3FD-0098E961E125}" type="pres">
      <dgm:prSet presAssocID="{6CC7BAAA-A4EE-4C73-8D07-57A4F1FD9987}" presName="space" presStyleCnt="0"/>
      <dgm:spPr/>
    </dgm:pt>
    <dgm:pt modelId="{F9FF2FE7-BBB3-4A8B-89B7-9C904777A913}" type="pres">
      <dgm:prSet presAssocID="{8D576696-F6FD-400B-8277-333F4AC1D751}" presName="composite" presStyleCnt="0"/>
      <dgm:spPr/>
    </dgm:pt>
    <dgm:pt modelId="{D4779BD3-A917-4FCC-AE02-F15D7154A110}" type="pres">
      <dgm:prSet presAssocID="{8D576696-F6FD-400B-8277-333F4AC1D751}" presName="parTx" presStyleLbl="alignNode1" presStyleIdx="1" presStyleCnt="2">
        <dgm:presLayoutVars>
          <dgm:chMax val="0"/>
          <dgm:chPref val="0"/>
          <dgm:bulletEnabled val="1"/>
        </dgm:presLayoutVars>
      </dgm:prSet>
      <dgm:spPr/>
    </dgm:pt>
    <dgm:pt modelId="{E0828046-A105-42DF-A3BA-7271C6E4EEE5}" type="pres">
      <dgm:prSet presAssocID="{8D576696-F6FD-400B-8277-333F4AC1D751}" presName="desTx" presStyleLbl="alignAccFollowNode1" presStyleIdx="1" presStyleCnt="2">
        <dgm:presLayoutVars>
          <dgm:bulletEnabled val="1"/>
        </dgm:presLayoutVars>
      </dgm:prSet>
      <dgm:spPr/>
    </dgm:pt>
  </dgm:ptLst>
  <dgm:cxnLst>
    <dgm:cxn modelId="{44EBEF12-0EAB-4210-BB1A-6188DFDD8DB0}" type="presOf" srcId="{D50A6889-4B29-4985-B169-8AB2E93AB128}" destId="{E0828046-A105-42DF-A3BA-7271C6E4EEE5}" srcOrd="0" destOrd="4" presId="urn:microsoft.com/office/officeart/2005/8/layout/hList1"/>
    <dgm:cxn modelId="{20A48D17-ABF2-4B80-B97F-8F807DA46EEF}" srcId="{9BFC9303-7CC2-4268-B0DF-1E6B8ABA2301}" destId="{12601EC8-E552-4F16-9324-79B367A240E8}" srcOrd="3" destOrd="0" parTransId="{D9101888-D8CA-453C-919B-255D7BDE0FA4}" sibTransId="{7FF576B8-00D8-4A67-87B2-CCCA9E68A047}"/>
    <dgm:cxn modelId="{E38C561D-2ACF-48D3-8460-2B340C9005D9}" type="presOf" srcId="{12601EC8-E552-4F16-9324-79B367A240E8}" destId="{8AD55675-F547-43E5-A9B2-C7E4DDE0EDB4}" srcOrd="0" destOrd="3" presId="urn:microsoft.com/office/officeart/2005/8/layout/hList1"/>
    <dgm:cxn modelId="{F0E55520-DDD3-43EB-AD3F-F8F792841B12}" srcId="{9BFC9303-7CC2-4268-B0DF-1E6B8ABA2301}" destId="{59C9E377-9888-4059-B031-E51EE4F9BA12}" srcOrd="1" destOrd="0" parTransId="{B3270C67-A5E2-4162-9EA5-21881A1DC3EE}" sibTransId="{A2612C0D-6F50-41FE-9B1D-41CB4935FDEB}"/>
    <dgm:cxn modelId="{F1FF5624-4DE4-4D6B-8BF4-8CC7D4FFC72A}" srcId="{8D576696-F6FD-400B-8277-333F4AC1D751}" destId="{C0C4C99F-CBF4-48B7-A623-52C45FA5C554}" srcOrd="0" destOrd="0" parTransId="{D3302824-BD39-4FDA-88CE-AC0089CCD8E9}" sibTransId="{A0568BF8-DFA9-4B77-B95D-94E44083C6D5}"/>
    <dgm:cxn modelId="{76E76125-4288-4806-848D-4C81777DE785}" srcId="{9BFC9303-7CC2-4268-B0DF-1E6B8ABA2301}" destId="{7678E80E-1214-4845-B587-4616F9F98EE5}" srcOrd="2" destOrd="0" parTransId="{7180D6D7-7691-4442-B48B-8EBBA90C762C}" sibTransId="{76DB2C49-9B71-466D-A94F-00B56FA9DA8E}"/>
    <dgm:cxn modelId="{25984F28-8F4B-4635-8E38-162F0DA277E2}" type="presOf" srcId="{3CAAB679-DEAD-4AD4-AB02-D94B686503F7}" destId="{E0828046-A105-42DF-A3BA-7271C6E4EEE5}" srcOrd="0" destOrd="3" presId="urn:microsoft.com/office/officeart/2005/8/layout/hList1"/>
    <dgm:cxn modelId="{22F4B32D-83C0-4CBE-AE5E-C84B589A082D}" type="presOf" srcId="{0EC1494A-D087-4A2D-A1FE-EE32E1F6A5FC}" destId="{E0828046-A105-42DF-A3BA-7271C6E4EEE5}" srcOrd="0" destOrd="2" presId="urn:microsoft.com/office/officeart/2005/8/layout/hList1"/>
    <dgm:cxn modelId="{026B0E5D-9639-45CF-B46E-0A6BA5A008B4}" type="presOf" srcId="{5FB02777-CB19-4048-A4DD-AC804A3B9E13}" destId="{E0828046-A105-42DF-A3BA-7271C6E4EEE5}" srcOrd="0" destOrd="1" presId="urn:microsoft.com/office/officeart/2005/8/layout/hList1"/>
    <dgm:cxn modelId="{C19EEE61-F01E-421B-8EB1-9EBA7C3684C4}" type="presOf" srcId="{C22DC4F8-87AA-4C06-8102-89EB66813252}" destId="{330F1957-DD91-4EB5-984F-786AA3F35785}" srcOrd="0" destOrd="0" presId="urn:microsoft.com/office/officeart/2005/8/layout/hList1"/>
    <dgm:cxn modelId="{39B04977-FA51-47A7-90C0-6B6B67BA11FA}" srcId="{8D576696-F6FD-400B-8277-333F4AC1D751}" destId="{5FB02777-CB19-4048-A4DD-AC804A3B9E13}" srcOrd="1" destOrd="0" parTransId="{DADA0679-CD3B-4BD0-8961-813D1AD1B61D}" sibTransId="{0E6D2B54-0486-46D6-85A4-6FEE7FE981DF}"/>
    <dgm:cxn modelId="{54D2D978-790B-4800-9931-E124A4213FF1}" srcId="{C22DC4F8-87AA-4C06-8102-89EB66813252}" destId="{9BFC9303-7CC2-4268-B0DF-1E6B8ABA2301}" srcOrd="0" destOrd="0" parTransId="{87CE0169-DDE5-4200-9131-B59FE97AC02B}" sibTransId="{6CC7BAAA-A4EE-4C73-8D07-57A4F1FD9987}"/>
    <dgm:cxn modelId="{9987E881-49BC-4235-8A7B-C9902FC476DE}" srcId="{8D576696-F6FD-400B-8277-333F4AC1D751}" destId="{0EC1494A-D087-4A2D-A1FE-EE32E1F6A5FC}" srcOrd="2" destOrd="0" parTransId="{BFCCD1B2-8C10-4E97-B9E9-198C8F0A4AE7}" sibTransId="{9FA4485A-EFE5-44BF-809B-865AD0AB3ED2}"/>
    <dgm:cxn modelId="{3B9DD184-363D-46AE-B235-8AEB00C55EF3}" type="presOf" srcId="{7678E80E-1214-4845-B587-4616F9F98EE5}" destId="{8AD55675-F547-43E5-A9B2-C7E4DDE0EDB4}" srcOrd="0" destOrd="2" presId="urn:microsoft.com/office/officeart/2005/8/layout/hList1"/>
    <dgm:cxn modelId="{EDADE3A2-9ADE-4FB7-A901-DC2F130B9821}" srcId="{C22DC4F8-87AA-4C06-8102-89EB66813252}" destId="{8D576696-F6FD-400B-8277-333F4AC1D751}" srcOrd="1" destOrd="0" parTransId="{D17BF46F-5844-45D1-8CDB-69946B9D0EEA}" sibTransId="{C01D1C6D-5F42-436E-9227-C2E7FC30613B}"/>
    <dgm:cxn modelId="{03F06CB6-69B6-4D70-9EF1-34F2075C95C5}" type="presOf" srcId="{C0C4C99F-CBF4-48B7-A623-52C45FA5C554}" destId="{E0828046-A105-42DF-A3BA-7271C6E4EEE5}" srcOrd="0" destOrd="0" presId="urn:microsoft.com/office/officeart/2005/8/layout/hList1"/>
    <dgm:cxn modelId="{EF5179C9-35B1-4960-85EF-F4151D9811A5}" srcId="{8D576696-F6FD-400B-8277-333F4AC1D751}" destId="{D50A6889-4B29-4985-B169-8AB2E93AB128}" srcOrd="4" destOrd="0" parTransId="{A4E9DB0C-35F2-4A18-997C-6D74C16FC775}" sibTransId="{2D0AEBD3-EB2D-4EE4-AC82-1DD625583026}"/>
    <dgm:cxn modelId="{D4268ED6-8F85-4E73-9336-178CDD6C2B31}" type="presOf" srcId="{59C9E377-9888-4059-B031-E51EE4F9BA12}" destId="{8AD55675-F547-43E5-A9B2-C7E4DDE0EDB4}" srcOrd="0" destOrd="1" presId="urn:microsoft.com/office/officeart/2005/8/layout/hList1"/>
    <dgm:cxn modelId="{E579FAD9-9A6D-4733-B9EE-9364677A0A4B}" type="presOf" srcId="{9BFC9303-7CC2-4268-B0DF-1E6B8ABA2301}" destId="{EBA735D1-6009-45F5-91E1-3F4433E2E8CE}" srcOrd="0" destOrd="0" presId="urn:microsoft.com/office/officeart/2005/8/layout/hList1"/>
    <dgm:cxn modelId="{72FA42DD-A5D3-4996-9757-CBCEDC465BA3}" type="presOf" srcId="{8D576696-F6FD-400B-8277-333F4AC1D751}" destId="{D4779BD3-A917-4FCC-AE02-F15D7154A110}" srcOrd="0" destOrd="0" presId="urn:microsoft.com/office/officeart/2005/8/layout/hList1"/>
    <dgm:cxn modelId="{45B78EE8-BB48-4DBD-B6AF-669F0C64010D}" type="presOf" srcId="{5EC9B989-7197-40CE-8F22-2ADB14104E68}" destId="{8AD55675-F547-43E5-A9B2-C7E4DDE0EDB4}" srcOrd="0" destOrd="0" presId="urn:microsoft.com/office/officeart/2005/8/layout/hList1"/>
    <dgm:cxn modelId="{E6C3F2EA-CD83-4988-AA46-C39952C49338}" srcId="{9BFC9303-7CC2-4268-B0DF-1E6B8ABA2301}" destId="{5EC9B989-7197-40CE-8F22-2ADB14104E68}" srcOrd="0" destOrd="0" parTransId="{F5E2CCE7-FCB1-4450-9956-7BADC8EE5C1E}" sibTransId="{37787C7B-270A-4802-A422-5BB2EB1F2C8D}"/>
    <dgm:cxn modelId="{451D17FB-4589-439D-AE40-1EE60D6856CC}" srcId="{8D576696-F6FD-400B-8277-333F4AC1D751}" destId="{3CAAB679-DEAD-4AD4-AB02-D94B686503F7}" srcOrd="3" destOrd="0" parTransId="{6251AC03-6497-4CBF-AFCD-114E5A4DF132}" sibTransId="{D94DA3F4-CC4C-47BC-A963-3461B19B8AEC}"/>
    <dgm:cxn modelId="{6520DF3E-89FC-4BC9-97D4-B1F130A1DAE1}" type="presParOf" srcId="{330F1957-DD91-4EB5-984F-786AA3F35785}" destId="{BC94375C-83B4-487E-A0E7-AE0166AA4ABC}" srcOrd="0" destOrd="0" presId="urn:microsoft.com/office/officeart/2005/8/layout/hList1"/>
    <dgm:cxn modelId="{EEAD1B94-FB8F-41BD-9C32-697791E4FF1F}" type="presParOf" srcId="{BC94375C-83B4-487E-A0E7-AE0166AA4ABC}" destId="{EBA735D1-6009-45F5-91E1-3F4433E2E8CE}" srcOrd="0" destOrd="0" presId="urn:microsoft.com/office/officeart/2005/8/layout/hList1"/>
    <dgm:cxn modelId="{FB099D24-6785-4DBE-B4BA-3CAEE7B11133}" type="presParOf" srcId="{BC94375C-83B4-487E-A0E7-AE0166AA4ABC}" destId="{8AD55675-F547-43E5-A9B2-C7E4DDE0EDB4}" srcOrd="1" destOrd="0" presId="urn:microsoft.com/office/officeart/2005/8/layout/hList1"/>
    <dgm:cxn modelId="{B3609FE6-7F32-4505-AE07-A3133A443C87}" type="presParOf" srcId="{330F1957-DD91-4EB5-984F-786AA3F35785}" destId="{476137C0-4100-47E0-B3FD-0098E961E125}" srcOrd="1" destOrd="0" presId="urn:microsoft.com/office/officeart/2005/8/layout/hList1"/>
    <dgm:cxn modelId="{4A18B5E3-3200-485C-97F2-71A01B19B2F9}" type="presParOf" srcId="{330F1957-DD91-4EB5-984F-786AA3F35785}" destId="{F9FF2FE7-BBB3-4A8B-89B7-9C904777A913}" srcOrd="2" destOrd="0" presId="urn:microsoft.com/office/officeart/2005/8/layout/hList1"/>
    <dgm:cxn modelId="{F79BEE92-68EA-46D7-AB5E-20A8EBD6F803}" type="presParOf" srcId="{F9FF2FE7-BBB3-4A8B-89B7-9C904777A913}" destId="{D4779BD3-A917-4FCC-AE02-F15D7154A110}" srcOrd="0" destOrd="0" presId="urn:microsoft.com/office/officeart/2005/8/layout/hList1"/>
    <dgm:cxn modelId="{445DC585-4578-49A8-80B6-F7D2D7A0937E}" type="presParOf" srcId="{F9FF2FE7-BBB3-4A8B-89B7-9C904777A913}" destId="{E0828046-A105-42DF-A3BA-7271C6E4EEE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86F34F-5D4A-4683-93AF-4E0BEE5B2F6B}" type="doc">
      <dgm:prSet loTypeId="urn:microsoft.com/office/officeart/2005/8/layout/radial4" loCatId="relationship" qsTypeId="urn:microsoft.com/office/officeart/2005/8/quickstyle/simple1" qsCatId="simple" csTypeId="urn:microsoft.com/office/officeart/2005/8/colors/accent0_2" csCatId="mainScheme" phldr="1"/>
      <dgm:spPr/>
      <dgm:t>
        <a:bodyPr/>
        <a:lstStyle/>
        <a:p>
          <a:endParaRPr lang="en-US"/>
        </a:p>
      </dgm:t>
    </dgm:pt>
    <dgm:pt modelId="{3213E296-3167-41D9-9BC0-11045AC6310B}">
      <dgm:prSet phldrT="[Text]" custT="1"/>
      <dgm:spPr>
        <a:solidFill>
          <a:schemeClr val="accent4"/>
        </a:solidFill>
      </dgm:spPr>
      <dgm:t>
        <a:bodyPr vert="horz"/>
        <a:lstStyle/>
        <a:p>
          <a:pPr algn="ctr"/>
          <a:r>
            <a:rPr lang="en-US" sz="2400" dirty="0"/>
            <a:t>Participant         </a:t>
          </a:r>
          <a:r>
            <a:rPr lang="en-US" sz="2000" dirty="0"/>
            <a:t>and their       person-centered plan  </a:t>
          </a:r>
        </a:p>
      </dgm:t>
    </dgm:pt>
    <dgm:pt modelId="{ED4DAC66-A7E9-49CE-B434-4784C0412DCB}" type="parTrans" cxnId="{7DD3F760-A1B1-4040-BD41-642B1D8E01DD}">
      <dgm:prSet/>
      <dgm:spPr/>
      <dgm:t>
        <a:bodyPr/>
        <a:lstStyle/>
        <a:p>
          <a:endParaRPr lang="en-US"/>
        </a:p>
      </dgm:t>
    </dgm:pt>
    <dgm:pt modelId="{ECED59CA-B8FF-4660-AF36-51AF726AA305}" type="sibTrans" cxnId="{7DD3F760-A1B1-4040-BD41-642B1D8E01DD}">
      <dgm:prSet/>
      <dgm:spPr/>
      <dgm:t>
        <a:bodyPr/>
        <a:lstStyle/>
        <a:p>
          <a:endParaRPr lang="en-US"/>
        </a:p>
      </dgm:t>
    </dgm:pt>
    <dgm:pt modelId="{7D5E3914-E8EB-448B-AEB5-8732D3259326}">
      <dgm:prSet phldrT="[Text]" custT="1"/>
      <dgm:spPr>
        <a:gradFill rotWithShape="0">
          <a:gsLst>
            <a:gs pos="0">
              <a:schemeClr val="accent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sz="1400" b="1" dirty="0"/>
            <a:t>CSC -DOH-approved agency selected by participant</a:t>
          </a:r>
        </a:p>
      </dgm:t>
    </dgm:pt>
    <dgm:pt modelId="{ACC2C613-FC68-4C81-853E-F4C89BB80AE9}" type="parTrans" cxnId="{E9735244-2236-4463-A786-5531E2C604DC}">
      <dgm:prSet/>
      <dgm:spPr/>
      <dgm:t>
        <a:bodyPr/>
        <a:lstStyle/>
        <a:p>
          <a:endParaRPr lang="en-US"/>
        </a:p>
      </dgm:t>
    </dgm:pt>
    <dgm:pt modelId="{5B39BF91-0AED-4049-B750-E475D3389C8C}" type="sibTrans" cxnId="{E9735244-2236-4463-A786-5531E2C604DC}">
      <dgm:prSet/>
      <dgm:spPr/>
      <dgm:t>
        <a:bodyPr/>
        <a:lstStyle/>
        <a:p>
          <a:endParaRPr lang="en-US"/>
        </a:p>
      </dgm:t>
    </dgm:pt>
    <dgm:pt modelId="{613067AC-654C-42B3-A217-E173A1D1EAEB}">
      <dgm:prSet phldrT="[Text]" custT="1"/>
      <dgm:spPr>
        <a:solidFill>
          <a:srgbClr val="00B0F0"/>
        </a:solidFill>
      </dgm:spPr>
      <dgm:t>
        <a:bodyPr/>
        <a:lstStyle/>
        <a:p>
          <a:r>
            <a:rPr lang="en-US" sz="1400" b="1" dirty="0"/>
            <a:t>HSD is Medicaid Agency</a:t>
          </a:r>
        </a:p>
      </dgm:t>
    </dgm:pt>
    <dgm:pt modelId="{3F81BF73-105A-4BEC-A207-5276C48D7767}" type="sibTrans" cxnId="{D608CF8A-24F4-4802-8DEA-395EE91BA7B8}">
      <dgm:prSet/>
      <dgm:spPr/>
      <dgm:t>
        <a:bodyPr/>
        <a:lstStyle/>
        <a:p>
          <a:endParaRPr lang="en-US"/>
        </a:p>
      </dgm:t>
    </dgm:pt>
    <dgm:pt modelId="{3730E323-0FEF-4DAC-B124-A796879FE9B4}" type="parTrans" cxnId="{D608CF8A-24F4-4802-8DEA-395EE91BA7B8}">
      <dgm:prSet/>
      <dgm:spPr/>
      <dgm:t>
        <a:bodyPr/>
        <a:lstStyle/>
        <a:p>
          <a:endParaRPr lang="en-US"/>
        </a:p>
      </dgm:t>
    </dgm:pt>
    <dgm:pt modelId="{01899525-2561-4797-9BE9-723EB9B3ABC1}">
      <dgm:prSet phldrT="[Text]" custT="1"/>
      <dgm:spPr>
        <a:gradFill rotWithShape="0">
          <a:gsLst>
            <a:gs pos="0">
              <a:schemeClr val="accent5"/>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sz="1400" b="1" dirty="0"/>
            <a:t>MCOs ( HSD Contractors)  providers of state Medicaid plan </a:t>
          </a:r>
        </a:p>
      </dgm:t>
    </dgm:pt>
    <dgm:pt modelId="{A360A051-11FF-4BE2-8D8A-8299E52B676A}" type="parTrans" cxnId="{76318467-0E0F-4633-9F54-88CDB7CA08D4}">
      <dgm:prSet/>
      <dgm:spPr/>
      <dgm:t>
        <a:bodyPr/>
        <a:lstStyle/>
        <a:p>
          <a:endParaRPr lang="en-US"/>
        </a:p>
      </dgm:t>
    </dgm:pt>
    <dgm:pt modelId="{F390323D-A219-4B96-8A27-09D854DDAF8A}" type="sibTrans" cxnId="{76318467-0E0F-4633-9F54-88CDB7CA08D4}">
      <dgm:prSet/>
      <dgm:spPr/>
      <dgm:t>
        <a:bodyPr/>
        <a:lstStyle/>
        <a:p>
          <a:endParaRPr lang="en-US"/>
        </a:p>
      </dgm:t>
    </dgm:pt>
    <dgm:pt modelId="{F46F5C49-04B2-45B0-B484-80F134D3F27D}">
      <dgm:prSet phldrT="[Text]" custT="1"/>
      <dgm:spPr>
        <a:gradFill rotWithShape="0">
          <a:gsLst>
            <a:gs pos="0">
              <a:schemeClr val="accent5"/>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sz="1400" b="1" dirty="0"/>
            <a:t>FMA (HSD Contractor)  processes payroll and other tasks </a:t>
          </a:r>
        </a:p>
      </dgm:t>
    </dgm:pt>
    <dgm:pt modelId="{8FF3CB88-BA88-487E-85D2-E422DC052722}" type="parTrans" cxnId="{203ACC6E-CC09-4F02-8316-44D5B2D32F1A}">
      <dgm:prSet/>
      <dgm:spPr/>
      <dgm:t>
        <a:bodyPr/>
        <a:lstStyle/>
        <a:p>
          <a:endParaRPr lang="en-US"/>
        </a:p>
      </dgm:t>
    </dgm:pt>
    <dgm:pt modelId="{FF9957D0-321F-4FA5-93C1-559F6C55C788}" type="sibTrans" cxnId="{203ACC6E-CC09-4F02-8316-44D5B2D32F1A}">
      <dgm:prSet/>
      <dgm:spPr/>
      <dgm:t>
        <a:bodyPr/>
        <a:lstStyle/>
        <a:p>
          <a:endParaRPr lang="en-US"/>
        </a:p>
      </dgm:t>
    </dgm:pt>
    <dgm:pt modelId="{527664A3-8CFD-4F86-84BB-05BFC5CD957E}">
      <dgm:prSet phldrT="[Text]" custT="1"/>
      <dgm:spPr>
        <a:gradFill rotWithShape="0">
          <a:gsLst>
            <a:gs pos="0">
              <a:schemeClr val="accent5"/>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sz="1400" b="1" dirty="0"/>
            <a:t>TPA (HSD contractor)  approves LOC, ISP and Budget </a:t>
          </a:r>
        </a:p>
      </dgm:t>
    </dgm:pt>
    <dgm:pt modelId="{E07FE20A-9B2F-42C5-880E-4A5560EF34EA}" type="parTrans" cxnId="{E2169C44-CBBE-484C-9B7F-1B72EAE33167}">
      <dgm:prSet/>
      <dgm:spPr/>
      <dgm:t>
        <a:bodyPr/>
        <a:lstStyle/>
        <a:p>
          <a:endParaRPr lang="en-US"/>
        </a:p>
      </dgm:t>
    </dgm:pt>
    <dgm:pt modelId="{A01ECCBE-3633-4242-B108-4B507A6250AE}" type="sibTrans" cxnId="{E2169C44-CBBE-484C-9B7F-1B72EAE33167}">
      <dgm:prSet/>
      <dgm:spPr/>
      <dgm:t>
        <a:bodyPr/>
        <a:lstStyle/>
        <a:p>
          <a:endParaRPr lang="en-US"/>
        </a:p>
      </dgm:t>
    </dgm:pt>
    <dgm:pt modelId="{C547EBDD-FF56-43CE-B2C4-A6EA8B63CBA3}">
      <dgm:prSet phldrT="[Text]" custT="1"/>
      <dgm:spPr>
        <a:gradFill rotWithShape="0">
          <a:gsLst>
            <a:gs pos="0">
              <a:schemeClr val="accent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sz="1400" b="1" dirty="0"/>
            <a:t>DDSD</a:t>
          </a:r>
        </a:p>
        <a:p>
          <a:r>
            <a:rPr lang="en-US" sz="1400" b="1" dirty="0"/>
            <a:t>Regional Offices</a:t>
          </a:r>
        </a:p>
      </dgm:t>
    </dgm:pt>
    <dgm:pt modelId="{2E3EA347-C859-40F6-ADBA-4C80F0BA234C}" type="parTrans" cxnId="{4583B731-9CB2-4858-A2DB-555DBBD98795}">
      <dgm:prSet/>
      <dgm:spPr/>
      <dgm:t>
        <a:bodyPr/>
        <a:lstStyle/>
        <a:p>
          <a:endParaRPr lang="en-US"/>
        </a:p>
      </dgm:t>
    </dgm:pt>
    <dgm:pt modelId="{9377406B-0967-4F69-83C4-219CB8882EC3}" type="sibTrans" cxnId="{4583B731-9CB2-4858-A2DB-555DBBD98795}">
      <dgm:prSet/>
      <dgm:spPr/>
      <dgm:t>
        <a:bodyPr/>
        <a:lstStyle/>
        <a:p>
          <a:endParaRPr lang="en-US"/>
        </a:p>
      </dgm:t>
    </dgm:pt>
    <dgm:pt modelId="{40B7786F-1E67-4D27-99BA-117273E31746}">
      <dgm:prSet phldrT="[Text]" custT="1"/>
      <dgm:spPr>
        <a:solidFill>
          <a:srgbClr val="92D050"/>
        </a:solidFill>
      </dgm:spPr>
      <dgm:t>
        <a:bodyPr/>
        <a:lstStyle/>
        <a:p>
          <a:r>
            <a:rPr lang="en-US" sz="1400" b="1" dirty="0"/>
            <a:t>DDSD operational agency</a:t>
          </a:r>
        </a:p>
      </dgm:t>
    </dgm:pt>
    <dgm:pt modelId="{8CE8335B-EEB1-4A98-817A-246ACAD6CB1B}" type="parTrans" cxnId="{EA4692C6-7046-484A-94B6-3CEE8DE3A36D}">
      <dgm:prSet/>
      <dgm:spPr/>
      <dgm:t>
        <a:bodyPr/>
        <a:lstStyle/>
        <a:p>
          <a:endParaRPr lang="en-US"/>
        </a:p>
      </dgm:t>
    </dgm:pt>
    <dgm:pt modelId="{1F18AEB1-C0DF-4978-BA93-0850ED5EC7B0}" type="sibTrans" cxnId="{EA4692C6-7046-484A-94B6-3CEE8DE3A36D}">
      <dgm:prSet/>
      <dgm:spPr/>
      <dgm:t>
        <a:bodyPr/>
        <a:lstStyle/>
        <a:p>
          <a:endParaRPr lang="en-US"/>
        </a:p>
      </dgm:t>
    </dgm:pt>
    <dgm:pt modelId="{326CD356-A6CA-4577-BC21-6AFC2975A50F}">
      <dgm:prSet phldrT="[Text]" custT="1"/>
      <dgm:spPr>
        <a:gradFill rotWithShape="0">
          <a:gsLst>
            <a:gs pos="0">
              <a:schemeClr val="accent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sz="1400" b="1" dirty="0"/>
            <a:t>CDD ( DDSD Training Contractor) </a:t>
          </a:r>
          <a:r>
            <a:rPr lang="en-US" sz="1200" b="1" dirty="0"/>
            <a:t>-</a:t>
          </a:r>
        </a:p>
      </dgm:t>
    </dgm:pt>
    <dgm:pt modelId="{9FE62502-A52F-462B-B017-FCBAB7E4F822}" type="sibTrans" cxnId="{2BFC8944-2A29-430B-9C86-23D4D80F7FF7}">
      <dgm:prSet/>
      <dgm:spPr/>
      <dgm:t>
        <a:bodyPr/>
        <a:lstStyle/>
        <a:p>
          <a:endParaRPr lang="en-US"/>
        </a:p>
      </dgm:t>
    </dgm:pt>
    <dgm:pt modelId="{DF9CEDBE-7B10-48C5-A719-A8C1152C101F}" type="parTrans" cxnId="{2BFC8944-2A29-430B-9C86-23D4D80F7FF7}">
      <dgm:prSet/>
      <dgm:spPr/>
      <dgm:t>
        <a:bodyPr/>
        <a:lstStyle/>
        <a:p>
          <a:endParaRPr lang="en-US"/>
        </a:p>
      </dgm:t>
    </dgm:pt>
    <dgm:pt modelId="{86031DCE-EA77-4479-BA55-54C38EAB8D47}" type="pres">
      <dgm:prSet presAssocID="{9886F34F-5D4A-4683-93AF-4E0BEE5B2F6B}" presName="cycle" presStyleCnt="0">
        <dgm:presLayoutVars>
          <dgm:chMax val="1"/>
          <dgm:dir/>
          <dgm:animLvl val="ctr"/>
          <dgm:resizeHandles val="exact"/>
        </dgm:presLayoutVars>
      </dgm:prSet>
      <dgm:spPr/>
    </dgm:pt>
    <dgm:pt modelId="{8CCFC05F-4A77-4995-A424-B9EF0B80AB44}" type="pres">
      <dgm:prSet presAssocID="{3213E296-3167-41D9-9BC0-11045AC6310B}" presName="centerShape" presStyleLbl="node0" presStyleIdx="0" presStyleCnt="1" custScaleX="161151" custScaleY="116012"/>
      <dgm:spPr/>
    </dgm:pt>
    <dgm:pt modelId="{3F7CDE6D-D4BF-4CB5-BB47-E80A37FF5DA0}" type="pres">
      <dgm:prSet presAssocID="{ACC2C613-FC68-4C81-853E-F4C89BB80AE9}" presName="parTrans" presStyleLbl="bgSibTrans2D1" presStyleIdx="0" presStyleCnt="8"/>
      <dgm:spPr/>
    </dgm:pt>
    <dgm:pt modelId="{B5BA5058-8389-4C54-BF06-18F53AEEDE91}" type="pres">
      <dgm:prSet presAssocID="{7D5E3914-E8EB-448B-AEB5-8732D3259326}" presName="node" presStyleLbl="node1" presStyleIdx="0" presStyleCnt="8">
        <dgm:presLayoutVars>
          <dgm:bulletEnabled val="1"/>
        </dgm:presLayoutVars>
      </dgm:prSet>
      <dgm:spPr/>
    </dgm:pt>
    <dgm:pt modelId="{A3564058-D5C4-4EDD-8851-17A8E0947425}" type="pres">
      <dgm:prSet presAssocID="{2E3EA347-C859-40F6-ADBA-4C80F0BA234C}" presName="parTrans" presStyleLbl="bgSibTrans2D1" presStyleIdx="1" presStyleCnt="8"/>
      <dgm:spPr/>
    </dgm:pt>
    <dgm:pt modelId="{F614515A-A890-4B02-8F7C-EC4A440D077D}" type="pres">
      <dgm:prSet presAssocID="{C547EBDD-FF56-43CE-B2C4-A6EA8B63CBA3}" presName="node" presStyleLbl="node1" presStyleIdx="1" presStyleCnt="8">
        <dgm:presLayoutVars>
          <dgm:bulletEnabled val="1"/>
        </dgm:presLayoutVars>
      </dgm:prSet>
      <dgm:spPr/>
    </dgm:pt>
    <dgm:pt modelId="{83EC89B0-34BE-45AE-9673-F801646B2090}" type="pres">
      <dgm:prSet presAssocID="{DF9CEDBE-7B10-48C5-A719-A8C1152C101F}" presName="parTrans" presStyleLbl="bgSibTrans2D1" presStyleIdx="2" presStyleCnt="8"/>
      <dgm:spPr/>
    </dgm:pt>
    <dgm:pt modelId="{8D070E04-11A9-42FC-ABE3-9256152477CB}" type="pres">
      <dgm:prSet presAssocID="{326CD356-A6CA-4577-BC21-6AFC2975A50F}" presName="node" presStyleLbl="node1" presStyleIdx="2" presStyleCnt="8">
        <dgm:presLayoutVars>
          <dgm:bulletEnabled val="1"/>
        </dgm:presLayoutVars>
      </dgm:prSet>
      <dgm:spPr/>
    </dgm:pt>
    <dgm:pt modelId="{3DDA8647-445B-4CE6-980A-D93456AC0720}" type="pres">
      <dgm:prSet presAssocID="{8CE8335B-EEB1-4A98-817A-246ACAD6CB1B}" presName="parTrans" presStyleLbl="bgSibTrans2D1" presStyleIdx="3" presStyleCnt="8"/>
      <dgm:spPr/>
    </dgm:pt>
    <dgm:pt modelId="{0F372EA0-9B18-4B25-97C0-F5FB250D6E33}" type="pres">
      <dgm:prSet presAssocID="{40B7786F-1E67-4D27-99BA-117273E31746}" presName="node" presStyleLbl="node1" presStyleIdx="3" presStyleCnt="8">
        <dgm:presLayoutVars>
          <dgm:bulletEnabled val="1"/>
        </dgm:presLayoutVars>
      </dgm:prSet>
      <dgm:spPr/>
    </dgm:pt>
    <dgm:pt modelId="{24A86158-FC76-4F09-BB9A-C60D61EF5E7B}" type="pres">
      <dgm:prSet presAssocID="{3730E323-0FEF-4DAC-B124-A796879FE9B4}" presName="parTrans" presStyleLbl="bgSibTrans2D1" presStyleIdx="4" presStyleCnt="8"/>
      <dgm:spPr/>
    </dgm:pt>
    <dgm:pt modelId="{6D506C4F-B0A4-4941-AF13-644B99CE7714}" type="pres">
      <dgm:prSet presAssocID="{613067AC-654C-42B3-A217-E173A1D1EAEB}" presName="node" presStyleLbl="node1" presStyleIdx="4" presStyleCnt="8">
        <dgm:presLayoutVars>
          <dgm:bulletEnabled val="1"/>
        </dgm:presLayoutVars>
      </dgm:prSet>
      <dgm:spPr/>
    </dgm:pt>
    <dgm:pt modelId="{31064583-2A80-4876-8A3E-E7C8CBEF6317}" type="pres">
      <dgm:prSet presAssocID="{E07FE20A-9B2F-42C5-880E-4A5560EF34EA}" presName="parTrans" presStyleLbl="bgSibTrans2D1" presStyleIdx="5" presStyleCnt="8"/>
      <dgm:spPr/>
    </dgm:pt>
    <dgm:pt modelId="{E5B2E77A-9BD3-4C26-A8F5-7A6B28646E88}" type="pres">
      <dgm:prSet presAssocID="{527664A3-8CFD-4F86-84BB-05BFC5CD957E}" presName="node" presStyleLbl="node1" presStyleIdx="5" presStyleCnt="8">
        <dgm:presLayoutVars>
          <dgm:bulletEnabled val="1"/>
        </dgm:presLayoutVars>
      </dgm:prSet>
      <dgm:spPr/>
    </dgm:pt>
    <dgm:pt modelId="{7D983CCF-EC82-4CB1-99C5-4B7609707DE1}" type="pres">
      <dgm:prSet presAssocID="{8FF3CB88-BA88-487E-85D2-E422DC052722}" presName="parTrans" presStyleLbl="bgSibTrans2D1" presStyleIdx="6" presStyleCnt="8"/>
      <dgm:spPr/>
    </dgm:pt>
    <dgm:pt modelId="{52C32DC8-9F63-453C-A1D6-0A970EC71264}" type="pres">
      <dgm:prSet presAssocID="{F46F5C49-04B2-45B0-B484-80F134D3F27D}" presName="node" presStyleLbl="node1" presStyleIdx="6" presStyleCnt="8">
        <dgm:presLayoutVars>
          <dgm:bulletEnabled val="1"/>
        </dgm:presLayoutVars>
      </dgm:prSet>
      <dgm:spPr/>
    </dgm:pt>
    <dgm:pt modelId="{61301748-347E-418D-8518-3147F926677A}" type="pres">
      <dgm:prSet presAssocID="{A360A051-11FF-4BE2-8D8A-8299E52B676A}" presName="parTrans" presStyleLbl="bgSibTrans2D1" presStyleIdx="7" presStyleCnt="8"/>
      <dgm:spPr/>
    </dgm:pt>
    <dgm:pt modelId="{320E923D-9BA2-44AA-A356-5436414AB197}" type="pres">
      <dgm:prSet presAssocID="{01899525-2561-4797-9BE9-723EB9B3ABC1}" presName="node" presStyleLbl="node1" presStyleIdx="7" presStyleCnt="8">
        <dgm:presLayoutVars>
          <dgm:bulletEnabled val="1"/>
        </dgm:presLayoutVars>
      </dgm:prSet>
      <dgm:spPr/>
    </dgm:pt>
  </dgm:ptLst>
  <dgm:cxnLst>
    <dgm:cxn modelId="{33D53A00-2680-44D8-87F4-8FC5C526B2E5}" type="presOf" srcId="{613067AC-654C-42B3-A217-E173A1D1EAEB}" destId="{6D506C4F-B0A4-4941-AF13-644B99CE7714}" srcOrd="0" destOrd="0" presId="urn:microsoft.com/office/officeart/2005/8/layout/radial4"/>
    <dgm:cxn modelId="{2109C603-DF1B-4EBA-B640-02114B13721E}" type="presOf" srcId="{ACC2C613-FC68-4C81-853E-F4C89BB80AE9}" destId="{3F7CDE6D-D4BF-4CB5-BB47-E80A37FF5DA0}" srcOrd="0" destOrd="0" presId="urn:microsoft.com/office/officeart/2005/8/layout/radial4"/>
    <dgm:cxn modelId="{4C0A590C-19F3-4D48-9D22-658DE6E7A3E7}" type="presOf" srcId="{A360A051-11FF-4BE2-8D8A-8299E52B676A}" destId="{61301748-347E-418D-8518-3147F926677A}" srcOrd="0" destOrd="0" presId="urn:microsoft.com/office/officeart/2005/8/layout/radial4"/>
    <dgm:cxn modelId="{4583B731-9CB2-4858-A2DB-555DBBD98795}" srcId="{3213E296-3167-41D9-9BC0-11045AC6310B}" destId="{C547EBDD-FF56-43CE-B2C4-A6EA8B63CBA3}" srcOrd="1" destOrd="0" parTransId="{2E3EA347-C859-40F6-ADBA-4C80F0BA234C}" sibTransId="{9377406B-0967-4F69-83C4-219CB8882EC3}"/>
    <dgm:cxn modelId="{B5858632-DD13-4392-B948-F5E1F03EA2FB}" type="presOf" srcId="{7D5E3914-E8EB-448B-AEB5-8732D3259326}" destId="{B5BA5058-8389-4C54-BF06-18F53AEEDE91}" srcOrd="0" destOrd="0" presId="urn:microsoft.com/office/officeart/2005/8/layout/radial4"/>
    <dgm:cxn modelId="{13A4265E-3849-40B0-BAFD-4727F71ADC58}" type="presOf" srcId="{01899525-2561-4797-9BE9-723EB9B3ABC1}" destId="{320E923D-9BA2-44AA-A356-5436414AB197}" srcOrd="0" destOrd="0" presId="urn:microsoft.com/office/officeart/2005/8/layout/radial4"/>
    <dgm:cxn modelId="{7DD3F760-A1B1-4040-BD41-642B1D8E01DD}" srcId="{9886F34F-5D4A-4683-93AF-4E0BEE5B2F6B}" destId="{3213E296-3167-41D9-9BC0-11045AC6310B}" srcOrd="0" destOrd="0" parTransId="{ED4DAC66-A7E9-49CE-B434-4784C0412DCB}" sibTransId="{ECED59CA-B8FF-4660-AF36-51AF726AA305}"/>
    <dgm:cxn modelId="{E9735244-2236-4463-A786-5531E2C604DC}" srcId="{3213E296-3167-41D9-9BC0-11045AC6310B}" destId="{7D5E3914-E8EB-448B-AEB5-8732D3259326}" srcOrd="0" destOrd="0" parTransId="{ACC2C613-FC68-4C81-853E-F4C89BB80AE9}" sibTransId="{5B39BF91-0AED-4049-B750-E475D3389C8C}"/>
    <dgm:cxn modelId="{2BFC8944-2A29-430B-9C86-23D4D80F7FF7}" srcId="{3213E296-3167-41D9-9BC0-11045AC6310B}" destId="{326CD356-A6CA-4577-BC21-6AFC2975A50F}" srcOrd="2" destOrd="0" parTransId="{DF9CEDBE-7B10-48C5-A719-A8C1152C101F}" sibTransId="{9FE62502-A52F-462B-B017-FCBAB7E4F822}"/>
    <dgm:cxn modelId="{E2169C44-CBBE-484C-9B7F-1B72EAE33167}" srcId="{3213E296-3167-41D9-9BC0-11045AC6310B}" destId="{527664A3-8CFD-4F86-84BB-05BFC5CD957E}" srcOrd="5" destOrd="0" parTransId="{E07FE20A-9B2F-42C5-880E-4A5560EF34EA}" sibTransId="{A01ECCBE-3633-4242-B108-4B507A6250AE}"/>
    <dgm:cxn modelId="{C82CE864-41D8-4D58-9EAA-48E1EE453D28}" type="presOf" srcId="{2E3EA347-C859-40F6-ADBA-4C80F0BA234C}" destId="{A3564058-D5C4-4EDD-8851-17A8E0947425}" srcOrd="0" destOrd="0" presId="urn:microsoft.com/office/officeart/2005/8/layout/radial4"/>
    <dgm:cxn modelId="{76318467-0E0F-4633-9F54-88CDB7CA08D4}" srcId="{3213E296-3167-41D9-9BC0-11045AC6310B}" destId="{01899525-2561-4797-9BE9-723EB9B3ABC1}" srcOrd="7" destOrd="0" parTransId="{A360A051-11FF-4BE2-8D8A-8299E52B676A}" sibTransId="{F390323D-A219-4B96-8A27-09D854DDAF8A}"/>
    <dgm:cxn modelId="{B087DC47-87FD-44CD-A7C3-2444B2BC995C}" type="presOf" srcId="{8CE8335B-EEB1-4A98-817A-246ACAD6CB1B}" destId="{3DDA8647-445B-4CE6-980A-D93456AC0720}" srcOrd="0" destOrd="0" presId="urn:microsoft.com/office/officeart/2005/8/layout/radial4"/>
    <dgm:cxn modelId="{203ACC6E-CC09-4F02-8316-44D5B2D32F1A}" srcId="{3213E296-3167-41D9-9BC0-11045AC6310B}" destId="{F46F5C49-04B2-45B0-B484-80F134D3F27D}" srcOrd="6" destOrd="0" parTransId="{8FF3CB88-BA88-487E-85D2-E422DC052722}" sibTransId="{FF9957D0-321F-4FA5-93C1-559F6C55C788}"/>
    <dgm:cxn modelId="{2CFDCA53-4F48-4795-B695-9661D4F21AC5}" type="presOf" srcId="{3730E323-0FEF-4DAC-B124-A796879FE9B4}" destId="{24A86158-FC76-4F09-BB9A-C60D61EF5E7B}" srcOrd="0" destOrd="0" presId="urn:microsoft.com/office/officeart/2005/8/layout/radial4"/>
    <dgm:cxn modelId="{3CBEF574-FFBF-4D41-AB68-BF35CA52B712}" type="presOf" srcId="{40B7786F-1E67-4D27-99BA-117273E31746}" destId="{0F372EA0-9B18-4B25-97C0-F5FB250D6E33}" srcOrd="0" destOrd="0" presId="urn:microsoft.com/office/officeart/2005/8/layout/radial4"/>
    <dgm:cxn modelId="{B7FED458-060F-4E6C-ADBB-F26B3FA1B15E}" type="presOf" srcId="{DF9CEDBE-7B10-48C5-A719-A8C1152C101F}" destId="{83EC89B0-34BE-45AE-9673-F801646B2090}" srcOrd="0" destOrd="0" presId="urn:microsoft.com/office/officeart/2005/8/layout/radial4"/>
    <dgm:cxn modelId="{7449E17A-5198-45E7-8018-4A91F45391FD}" type="presOf" srcId="{527664A3-8CFD-4F86-84BB-05BFC5CD957E}" destId="{E5B2E77A-9BD3-4C26-A8F5-7A6B28646E88}" srcOrd="0" destOrd="0" presId="urn:microsoft.com/office/officeart/2005/8/layout/radial4"/>
    <dgm:cxn modelId="{7DD60E80-3F60-412E-AC20-8145F6673DFC}" type="presOf" srcId="{9886F34F-5D4A-4683-93AF-4E0BEE5B2F6B}" destId="{86031DCE-EA77-4479-BA55-54C38EAB8D47}" srcOrd="0" destOrd="0" presId="urn:microsoft.com/office/officeart/2005/8/layout/radial4"/>
    <dgm:cxn modelId="{CCF46782-C7E5-4DBD-B41C-2FA2AA750E4C}" type="presOf" srcId="{326CD356-A6CA-4577-BC21-6AFC2975A50F}" destId="{8D070E04-11A9-42FC-ABE3-9256152477CB}" srcOrd="0" destOrd="0" presId="urn:microsoft.com/office/officeart/2005/8/layout/radial4"/>
    <dgm:cxn modelId="{D608CF8A-24F4-4802-8DEA-395EE91BA7B8}" srcId="{3213E296-3167-41D9-9BC0-11045AC6310B}" destId="{613067AC-654C-42B3-A217-E173A1D1EAEB}" srcOrd="4" destOrd="0" parTransId="{3730E323-0FEF-4DAC-B124-A796879FE9B4}" sibTransId="{3F81BF73-105A-4BEC-A207-5276C48D7767}"/>
    <dgm:cxn modelId="{E3FBC1C3-5031-4E46-B8F8-CF4FE344E652}" type="presOf" srcId="{E07FE20A-9B2F-42C5-880E-4A5560EF34EA}" destId="{31064583-2A80-4876-8A3E-E7C8CBEF6317}" srcOrd="0" destOrd="0" presId="urn:microsoft.com/office/officeart/2005/8/layout/radial4"/>
    <dgm:cxn modelId="{EA4692C6-7046-484A-94B6-3CEE8DE3A36D}" srcId="{3213E296-3167-41D9-9BC0-11045AC6310B}" destId="{40B7786F-1E67-4D27-99BA-117273E31746}" srcOrd="3" destOrd="0" parTransId="{8CE8335B-EEB1-4A98-817A-246ACAD6CB1B}" sibTransId="{1F18AEB1-C0DF-4978-BA93-0850ED5EC7B0}"/>
    <dgm:cxn modelId="{C2B1F1D1-53FB-4BB4-A7B8-3B313252F834}" type="presOf" srcId="{3213E296-3167-41D9-9BC0-11045AC6310B}" destId="{8CCFC05F-4A77-4995-A424-B9EF0B80AB44}" srcOrd="0" destOrd="0" presId="urn:microsoft.com/office/officeart/2005/8/layout/radial4"/>
    <dgm:cxn modelId="{8B3537D9-0E5B-4FF9-9D48-5C49E2AA7E4F}" type="presOf" srcId="{C547EBDD-FF56-43CE-B2C4-A6EA8B63CBA3}" destId="{F614515A-A890-4B02-8F7C-EC4A440D077D}" srcOrd="0" destOrd="0" presId="urn:microsoft.com/office/officeart/2005/8/layout/radial4"/>
    <dgm:cxn modelId="{CAA676D9-4359-4440-8FF3-1060AEF865AE}" type="presOf" srcId="{F46F5C49-04B2-45B0-B484-80F134D3F27D}" destId="{52C32DC8-9F63-453C-A1D6-0A970EC71264}" srcOrd="0" destOrd="0" presId="urn:microsoft.com/office/officeart/2005/8/layout/radial4"/>
    <dgm:cxn modelId="{D1A581F1-43BC-43B4-B7B0-9E0749168DE8}" type="presOf" srcId="{8FF3CB88-BA88-487E-85D2-E422DC052722}" destId="{7D983CCF-EC82-4CB1-99C5-4B7609707DE1}" srcOrd="0" destOrd="0" presId="urn:microsoft.com/office/officeart/2005/8/layout/radial4"/>
    <dgm:cxn modelId="{7A248F4E-308F-4D7E-8A19-7FABBD346D24}" type="presParOf" srcId="{86031DCE-EA77-4479-BA55-54C38EAB8D47}" destId="{8CCFC05F-4A77-4995-A424-B9EF0B80AB44}" srcOrd="0" destOrd="0" presId="urn:microsoft.com/office/officeart/2005/8/layout/radial4"/>
    <dgm:cxn modelId="{169499CD-BA5F-4292-B81F-A1A93129F5EE}" type="presParOf" srcId="{86031DCE-EA77-4479-BA55-54C38EAB8D47}" destId="{3F7CDE6D-D4BF-4CB5-BB47-E80A37FF5DA0}" srcOrd="1" destOrd="0" presId="urn:microsoft.com/office/officeart/2005/8/layout/radial4"/>
    <dgm:cxn modelId="{0D9BE13F-2F8E-48E6-8E47-460853E24BD0}" type="presParOf" srcId="{86031DCE-EA77-4479-BA55-54C38EAB8D47}" destId="{B5BA5058-8389-4C54-BF06-18F53AEEDE91}" srcOrd="2" destOrd="0" presId="urn:microsoft.com/office/officeart/2005/8/layout/radial4"/>
    <dgm:cxn modelId="{EED865BA-D86B-4FFF-B5C3-1580EF3C57A4}" type="presParOf" srcId="{86031DCE-EA77-4479-BA55-54C38EAB8D47}" destId="{A3564058-D5C4-4EDD-8851-17A8E0947425}" srcOrd="3" destOrd="0" presId="urn:microsoft.com/office/officeart/2005/8/layout/radial4"/>
    <dgm:cxn modelId="{BA8E75C8-6C73-43CD-BAD7-68A91478E86E}" type="presParOf" srcId="{86031DCE-EA77-4479-BA55-54C38EAB8D47}" destId="{F614515A-A890-4B02-8F7C-EC4A440D077D}" srcOrd="4" destOrd="0" presId="urn:microsoft.com/office/officeart/2005/8/layout/radial4"/>
    <dgm:cxn modelId="{68C748A6-E8F4-471F-AE4D-AED1F7F0FB8D}" type="presParOf" srcId="{86031DCE-EA77-4479-BA55-54C38EAB8D47}" destId="{83EC89B0-34BE-45AE-9673-F801646B2090}" srcOrd="5" destOrd="0" presId="urn:microsoft.com/office/officeart/2005/8/layout/radial4"/>
    <dgm:cxn modelId="{733955F9-6598-4E46-AC31-E9750F1D4AB7}" type="presParOf" srcId="{86031DCE-EA77-4479-BA55-54C38EAB8D47}" destId="{8D070E04-11A9-42FC-ABE3-9256152477CB}" srcOrd="6" destOrd="0" presId="urn:microsoft.com/office/officeart/2005/8/layout/radial4"/>
    <dgm:cxn modelId="{B809F5BB-957D-476F-9911-7A1221A74AC2}" type="presParOf" srcId="{86031DCE-EA77-4479-BA55-54C38EAB8D47}" destId="{3DDA8647-445B-4CE6-980A-D93456AC0720}" srcOrd="7" destOrd="0" presId="urn:microsoft.com/office/officeart/2005/8/layout/radial4"/>
    <dgm:cxn modelId="{93499D9B-7626-44C4-81DC-62904D017FDA}" type="presParOf" srcId="{86031DCE-EA77-4479-BA55-54C38EAB8D47}" destId="{0F372EA0-9B18-4B25-97C0-F5FB250D6E33}" srcOrd="8" destOrd="0" presId="urn:microsoft.com/office/officeart/2005/8/layout/radial4"/>
    <dgm:cxn modelId="{1B1BD661-AB08-45AC-B9E6-F26D3DA344B5}" type="presParOf" srcId="{86031DCE-EA77-4479-BA55-54C38EAB8D47}" destId="{24A86158-FC76-4F09-BB9A-C60D61EF5E7B}" srcOrd="9" destOrd="0" presId="urn:microsoft.com/office/officeart/2005/8/layout/radial4"/>
    <dgm:cxn modelId="{6D0837B1-C028-4FF8-878F-722B8D82E03E}" type="presParOf" srcId="{86031DCE-EA77-4479-BA55-54C38EAB8D47}" destId="{6D506C4F-B0A4-4941-AF13-644B99CE7714}" srcOrd="10" destOrd="0" presId="urn:microsoft.com/office/officeart/2005/8/layout/radial4"/>
    <dgm:cxn modelId="{A6470A75-82EE-4A96-9E95-018C69563501}" type="presParOf" srcId="{86031DCE-EA77-4479-BA55-54C38EAB8D47}" destId="{31064583-2A80-4876-8A3E-E7C8CBEF6317}" srcOrd="11" destOrd="0" presId="urn:microsoft.com/office/officeart/2005/8/layout/radial4"/>
    <dgm:cxn modelId="{622158D3-AC10-4CF9-AF02-0460CAC84055}" type="presParOf" srcId="{86031DCE-EA77-4479-BA55-54C38EAB8D47}" destId="{E5B2E77A-9BD3-4C26-A8F5-7A6B28646E88}" srcOrd="12" destOrd="0" presId="urn:microsoft.com/office/officeart/2005/8/layout/radial4"/>
    <dgm:cxn modelId="{069A83FC-3249-4460-B950-6A3101991A9D}" type="presParOf" srcId="{86031DCE-EA77-4479-BA55-54C38EAB8D47}" destId="{7D983CCF-EC82-4CB1-99C5-4B7609707DE1}" srcOrd="13" destOrd="0" presId="urn:microsoft.com/office/officeart/2005/8/layout/radial4"/>
    <dgm:cxn modelId="{64B71F5F-6289-4EB6-B5B5-15F06F1B46E2}" type="presParOf" srcId="{86031DCE-EA77-4479-BA55-54C38EAB8D47}" destId="{52C32DC8-9F63-453C-A1D6-0A970EC71264}" srcOrd="14" destOrd="0" presId="urn:microsoft.com/office/officeart/2005/8/layout/radial4"/>
    <dgm:cxn modelId="{49A468AB-FC9F-4CBE-9D04-138A013EC741}" type="presParOf" srcId="{86031DCE-EA77-4479-BA55-54C38EAB8D47}" destId="{61301748-347E-418D-8518-3147F926677A}" srcOrd="15" destOrd="0" presId="urn:microsoft.com/office/officeart/2005/8/layout/radial4"/>
    <dgm:cxn modelId="{142D176A-91AF-46F3-8043-EF3A904B91F4}" type="presParOf" srcId="{86031DCE-EA77-4479-BA55-54C38EAB8D47}" destId="{320E923D-9BA2-44AA-A356-5436414AB197}" srcOrd="1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735D1-6009-45F5-91E1-3F4433E2E8CE}">
      <dsp:nvSpPr>
        <dsp:cNvPr id="0" name=""/>
        <dsp:cNvSpPr/>
      </dsp:nvSpPr>
      <dsp:spPr>
        <a:xfrm>
          <a:off x="38" y="47169"/>
          <a:ext cx="3685337"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The EOR IS  </a:t>
          </a:r>
        </a:p>
      </dsp:txBody>
      <dsp:txXfrm>
        <a:off x="38" y="47169"/>
        <a:ext cx="3685337" cy="633600"/>
      </dsp:txXfrm>
    </dsp:sp>
    <dsp:sp modelId="{8AD55675-F547-43E5-A9B2-C7E4DDE0EDB4}">
      <dsp:nvSpPr>
        <dsp:cNvPr id="0" name=""/>
        <dsp:cNvSpPr/>
      </dsp:nvSpPr>
      <dsp:spPr>
        <a:xfrm>
          <a:off x="38" y="680769"/>
          <a:ext cx="3685337" cy="36234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Member of the  Circle of Support  </a:t>
          </a:r>
        </a:p>
        <a:p>
          <a:pPr marL="228600" lvl="1" indent="-228600" algn="l" defTabSz="977900">
            <a:lnSpc>
              <a:spcPct val="90000"/>
            </a:lnSpc>
            <a:spcBef>
              <a:spcPct val="0"/>
            </a:spcBef>
            <a:spcAft>
              <a:spcPct val="15000"/>
            </a:spcAft>
            <a:buChar char="•"/>
          </a:pPr>
          <a:r>
            <a:rPr lang="en-US" sz="2200" kern="1200" dirty="0"/>
            <a:t>Employer who performs administrative tasks with supports provided by the state </a:t>
          </a:r>
        </a:p>
        <a:p>
          <a:pPr marL="228600" lvl="1" indent="-228600" algn="l" defTabSz="977900">
            <a:lnSpc>
              <a:spcPct val="90000"/>
            </a:lnSpc>
            <a:spcBef>
              <a:spcPct val="0"/>
            </a:spcBef>
            <a:spcAft>
              <a:spcPct val="15000"/>
            </a:spcAft>
            <a:buChar char="•"/>
          </a:pPr>
          <a:r>
            <a:rPr lang="en-US" sz="2200" kern="1200" dirty="0"/>
            <a:t>Someone who must ensure voice and choice of participant is honored</a:t>
          </a:r>
        </a:p>
        <a:p>
          <a:pPr marL="228600" lvl="1" indent="-228600" algn="l" defTabSz="977900">
            <a:lnSpc>
              <a:spcPct val="90000"/>
            </a:lnSpc>
            <a:spcBef>
              <a:spcPct val="0"/>
            </a:spcBef>
            <a:spcAft>
              <a:spcPct val="15000"/>
            </a:spcAft>
            <a:buChar char="•"/>
          </a:pPr>
          <a:r>
            <a:rPr lang="en-US" sz="2200" kern="1200" dirty="0"/>
            <a:t>Someone who follows the person-centered plan </a:t>
          </a:r>
        </a:p>
      </dsp:txBody>
      <dsp:txXfrm>
        <a:off x="38" y="680769"/>
        <a:ext cx="3685337" cy="3623400"/>
      </dsp:txXfrm>
    </dsp:sp>
    <dsp:sp modelId="{D4779BD3-A917-4FCC-AE02-F15D7154A110}">
      <dsp:nvSpPr>
        <dsp:cNvPr id="0" name=""/>
        <dsp:cNvSpPr/>
      </dsp:nvSpPr>
      <dsp:spPr>
        <a:xfrm>
          <a:off x="4201323" y="47169"/>
          <a:ext cx="3685337"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The EOR IS NOT </a:t>
          </a:r>
        </a:p>
      </dsp:txBody>
      <dsp:txXfrm>
        <a:off x="4201323" y="47169"/>
        <a:ext cx="3685337" cy="633600"/>
      </dsp:txXfrm>
    </dsp:sp>
    <dsp:sp modelId="{E0828046-A105-42DF-A3BA-7271C6E4EEE5}">
      <dsp:nvSpPr>
        <dsp:cNvPr id="0" name=""/>
        <dsp:cNvSpPr/>
      </dsp:nvSpPr>
      <dsp:spPr>
        <a:xfrm>
          <a:off x="4201323" y="680769"/>
          <a:ext cx="3685337" cy="36234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Substitute decision maker </a:t>
          </a:r>
        </a:p>
        <a:p>
          <a:pPr marL="228600" lvl="1" indent="-228600" algn="l" defTabSz="977900">
            <a:lnSpc>
              <a:spcPct val="90000"/>
            </a:lnSpc>
            <a:spcBef>
              <a:spcPct val="0"/>
            </a:spcBef>
            <a:spcAft>
              <a:spcPct val="15000"/>
            </a:spcAft>
            <a:buChar char="•"/>
          </a:pPr>
          <a:r>
            <a:rPr lang="en-US" sz="2200" kern="1200" dirty="0"/>
            <a:t>Paid </a:t>
          </a:r>
        </a:p>
        <a:p>
          <a:pPr marL="228600" lvl="1" indent="-228600" algn="l" defTabSz="977900">
            <a:lnSpc>
              <a:spcPct val="90000"/>
            </a:lnSpc>
            <a:spcBef>
              <a:spcPct val="0"/>
            </a:spcBef>
            <a:spcAft>
              <a:spcPct val="15000"/>
            </a:spcAft>
            <a:buChar char="•"/>
          </a:pPr>
          <a:r>
            <a:rPr lang="en-US" sz="2200" kern="1200" dirty="0"/>
            <a:t>Someone who chooses the services the person receives </a:t>
          </a:r>
        </a:p>
        <a:p>
          <a:pPr marL="228600" lvl="1" indent="-228600" algn="l" defTabSz="977900">
            <a:lnSpc>
              <a:spcPct val="90000"/>
            </a:lnSpc>
            <a:spcBef>
              <a:spcPct val="0"/>
            </a:spcBef>
            <a:spcAft>
              <a:spcPct val="15000"/>
            </a:spcAft>
            <a:buChar char="•"/>
          </a:pPr>
          <a:r>
            <a:rPr lang="en-US" sz="2200" kern="1200" dirty="0"/>
            <a:t>Someone who develops the goals in the plan </a:t>
          </a:r>
        </a:p>
        <a:p>
          <a:pPr marL="228600" lvl="1" indent="-228600" algn="l" defTabSz="977900">
            <a:lnSpc>
              <a:spcPct val="90000"/>
            </a:lnSpc>
            <a:spcBef>
              <a:spcPct val="0"/>
            </a:spcBef>
            <a:spcAft>
              <a:spcPct val="15000"/>
            </a:spcAft>
            <a:buChar char="•"/>
          </a:pPr>
          <a:endParaRPr lang="en-US" sz="2200" kern="1200" dirty="0"/>
        </a:p>
      </dsp:txBody>
      <dsp:txXfrm>
        <a:off x="4201323" y="680769"/>
        <a:ext cx="3685337" cy="3623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FC05F-4A77-4995-A424-B9EF0B80AB44}">
      <dsp:nvSpPr>
        <dsp:cNvPr id="0" name=""/>
        <dsp:cNvSpPr/>
      </dsp:nvSpPr>
      <dsp:spPr>
        <a:xfrm>
          <a:off x="2664503" y="2949925"/>
          <a:ext cx="2957742" cy="2129267"/>
        </a:xfrm>
        <a:prstGeom prst="ellipse">
          <a:avLst/>
        </a:prstGeom>
        <a:solidFill>
          <a:schemeClr val="accent4"/>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Participant         </a:t>
          </a:r>
          <a:r>
            <a:rPr lang="en-US" sz="2000" kern="1200" dirty="0"/>
            <a:t>and their       person-centered plan  </a:t>
          </a:r>
        </a:p>
      </dsp:txBody>
      <dsp:txXfrm>
        <a:off x="3097654" y="3261749"/>
        <a:ext cx="2091440" cy="1505619"/>
      </dsp:txXfrm>
    </dsp:sp>
    <dsp:sp modelId="{3F7CDE6D-D4BF-4CB5-BB47-E80A37FF5DA0}">
      <dsp:nvSpPr>
        <dsp:cNvPr id="0" name=""/>
        <dsp:cNvSpPr/>
      </dsp:nvSpPr>
      <dsp:spPr>
        <a:xfrm rot="10800000">
          <a:off x="645710" y="3753017"/>
          <a:ext cx="1907759" cy="523084"/>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BA5058-8389-4C54-BF06-18F53AEEDE91}">
      <dsp:nvSpPr>
        <dsp:cNvPr id="0" name=""/>
        <dsp:cNvSpPr/>
      </dsp:nvSpPr>
      <dsp:spPr>
        <a:xfrm>
          <a:off x="3325" y="3500651"/>
          <a:ext cx="1284769" cy="1027815"/>
        </a:xfrm>
        <a:prstGeom prst="roundRect">
          <a:avLst>
            <a:gd name="adj" fmla="val 10000"/>
          </a:avLst>
        </a:prstGeom>
        <a:gradFill rotWithShape="0">
          <a:gsLst>
            <a:gs pos="0">
              <a:schemeClr val="accent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CSC -DOH-approved agency selected by participant</a:t>
          </a:r>
        </a:p>
      </dsp:txBody>
      <dsp:txXfrm>
        <a:off x="33429" y="3530755"/>
        <a:ext cx="1224561" cy="967607"/>
      </dsp:txXfrm>
    </dsp:sp>
    <dsp:sp modelId="{A3564058-D5C4-4EDD-8851-17A8E0947425}">
      <dsp:nvSpPr>
        <dsp:cNvPr id="0" name=""/>
        <dsp:cNvSpPr/>
      </dsp:nvSpPr>
      <dsp:spPr>
        <a:xfrm rot="12342857">
          <a:off x="892263" y="2672797"/>
          <a:ext cx="2016022" cy="523084"/>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14515A-A890-4B02-8F7C-EC4A440D077D}">
      <dsp:nvSpPr>
        <dsp:cNvPr id="0" name=""/>
        <dsp:cNvSpPr/>
      </dsp:nvSpPr>
      <dsp:spPr>
        <a:xfrm>
          <a:off x="349703" y="1983071"/>
          <a:ext cx="1284769" cy="1027815"/>
        </a:xfrm>
        <a:prstGeom prst="roundRect">
          <a:avLst>
            <a:gd name="adj" fmla="val 10000"/>
          </a:avLst>
        </a:prstGeom>
        <a:gradFill rotWithShape="0">
          <a:gsLst>
            <a:gs pos="0">
              <a:schemeClr val="accent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DDSD</a:t>
          </a:r>
        </a:p>
        <a:p>
          <a:pPr marL="0" lvl="0" indent="0" algn="ctr" defTabSz="622300">
            <a:lnSpc>
              <a:spcPct val="90000"/>
            </a:lnSpc>
            <a:spcBef>
              <a:spcPct val="0"/>
            </a:spcBef>
            <a:spcAft>
              <a:spcPct val="35000"/>
            </a:spcAft>
            <a:buNone/>
          </a:pPr>
          <a:r>
            <a:rPr lang="en-US" sz="1400" b="1" kern="1200" dirty="0"/>
            <a:t>Regional Offices</a:t>
          </a:r>
        </a:p>
      </dsp:txBody>
      <dsp:txXfrm>
        <a:off x="379807" y="2013175"/>
        <a:ext cx="1224561" cy="967607"/>
      </dsp:txXfrm>
    </dsp:sp>
    <dsp:sp modelId="{83EC89B0-34BE-45AE-9673-F801646B2090}">
      <dsp:nvSpPr>
        <dsp:cNvPr id="0" name=""/>
        <dsp:cNvSpPr/>
      </dsp:nvSpPr>
      <dsp:spPr>
        <a:xfrm rot="13885714">
          <a:off x="1550469" y="1874265"/>
          <a:ext cx="2189303" cy="523084"/>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070E04-11A9-42FC-ABE3-9256152477CB}">
      <dsp:nvSpPr>
        <dsp:cNvPr id="0" name=""/>
        <dsp:cNvSpPr/>
      </dsp:nvSpPr>
      <dsp:spPr>
        <a:xfrm>
          <a:off x="1320231" y="766067"/>
          <a:ext cx="1284769" cy="1027815"/>
        </a:xfrm>
        <a:prstGeom prst="roundRect">
          <a:avLst>
            <a:gd name="adj" fmla="val 10000"/>
          </a:avLst>
        </a:prstGeom>
        <a:gradFill rotWithShape="0">
          <a:gsLst>
            <a:gs pos="0">
              <a:schemeClr val="accent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CDD ( DDSD Training Contractor) </a:t>
          </a:r>
          <a:r>
            <a:rPr lang="en-US" sz="1200" b="1" kern="1200" dirty="0"/>
            <a:t>-</a:t>
          </a:r>
        </a:p>
      </dsp:txBody>
      <dsp:txXfrm>
        <a:off x="1350335" y="796171"/>
        <a:ext cx="1224561" cy="967607"/>
      </dsp:txXfrm>
    </dsp:sp>
    <dsp:sp modelId="{3DDA8647-445B-4CE6-980A-D93456AC0720}">
      <dsp:nvSpPr>
        <dsp:cNvPr id="0" name=""/>
        <dsp:cNvSpPr/>
      </dsp:nvSpPr>
      <dsp:spPr>
        <a:xfrm rot="15428571">
          <a:off x="2476025" y="1457874"/>
          <a:ext cx="2286995" cy="523084"/>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372EA0-9B18-4B25-97C0-F5FB250D6E33}">
      <dsp:nvSpPr>
        <dsp:cNvPr id="0" name=""/>
        <dsp:cNvSpPr/>
      </dsp:nvSpPr>
      <dsp:spPr>
        <a:xfrm>
          <a:off x="2722686" y="90680"/>
          <a:ext cx="1284769" cy="1027815"/>
        </a:xfrm>
        <a:prstGeom prst="roundRect">
          <a:avLst>
            <a:gd name="adj" fmla="val 10000"/>
          </a:avLst>
        </a:prstGeom>
        <a:solidFill>
          <a:srgbClr val="92D05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DDSD operational agency</a:t>
          </a:r>
        </a:p>
      </dsp:txBody>
      <dsp:txXfrm>
        <a:off x="2752790" y="120784"/>
        <a:ext cx="1224561" cy="967607"/>
      </dsp:txXfrm>
    </dsp:sp>
    <dsp:sp modelId="{24A86158-FC76-4F09-BB9A-C60D61EF5E7B}">
      <dsp:nvSpPr>
        <dsp:cNvPr id="0" name=""/>
        <dsp:cNvSpPr/>
      </dsp:nvSpPr>
      <dsp:spPr>
        <a:xfrm rot="16971429">
          <a:off x="3523728" y="1457874"/>
          <a:ext cx="2286995" cy="523084"/>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506C4F-B0A4-4941-AF13-644B99CE7714}">
      <dsp:nvSpPr>
        <dsp:cNvPr id="0" name=""/>
        <dsp:cNvSpPr/>
      </dsp:nvSpPr>
      <dsp:spPr>
        <a:xfrm>
          <a:off x="4279293" y="90680"/>
          <a:ext cx="1284769" cy="1027815"/>
        </a:xfrm>
        <a:prstGeom prst="roundRect">
          <a:avLst>
            <a:gd name="adj" fmla="val 10000"/>
          </a:avLst>
        </a:prstGeom>
        <a:solidFill>
          <a:srgbClr val="00B0F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HSD is Medicaid Agency</a:t>
          </a:r>
        </a:p>
      </dsp:txBody>
      <dsp:txXfrm>
        <a:off x="4309397" y="120784"/>
        <a:ext cx="1224561" cy="967607"/>
      </dsp:txXfrm>
    </dsp:sp>
    <dsp:sp modelId="{31064583-2A80-4876-8A3E-E7C8CBEF6317}">
      <dsp:nvSpPr>
        <dsp:cNvPr id="0" name=""/>
        <dsp:cNvSpPr/>
      </dsp:nvSpPr>
      <dsp:spPr>
        <a:xfrm rot="18514286">
          <a:off x="4546977" y="1874265"/>
          <a:ext cx="2189303" cy="523084"/>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B2E77A-9BD3-4C26-A8F5-7A6B28646E88}">
      <dsp:nvSpPr>
        <dsp:cNvPr id="0" name=""/>
        <dsp:cNvSpPr/>
      </dsp:nvSpPr>
      <dsp:spPr>
        <a:xfrm>
          <a:off x="5681748" y="766067"/>
          <a:ext cx="1284769" cy="1027815"/>
        </a:xfrm>
        <a:prstGeom prst="roundRect">
          <a:avLst>
            <a:gd name="adj" fmla="val 10000"/>
          </a:avLst>
        </a:prstGeom>
        <a:gradFill rotWithShape="0">
          <a:gsLst>
            <a:gs pos="0">
              <a:schemeClr val="accent5"/>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TPA (HSD contractor)  approves LOC, ISP and Budget </a:t>
          </a:r>
        </a:p>
      </dsp:txBody>
      <dsp:txXfrm>
        <a:off x="5711852" y="796171"/>
        <a:ext cx="1224561" cy="967607"/>
      </dsp:txXfrm>
    </dsp:sp>
    <dsp:sp modelId="{7D983CCF-EC82-4CB1-99C5-4B7609707DE1}">
      <dsp:nvSpPr>
        <dsp:cNvPr id="0" name=""/>
        <dsp:cNvSpPr/>
      </dsp:nvSpPr>
      <dsp:spPr>
        <a:xfrm rot="20057143">
          <a:off x="5378463" y="2672797"/>
          <a:ext cx="2016022" cy="523084"/>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C32DC8-9F63-453C-A1D6-0A970EC71264}">
      <dsp:nvSpPr>
        <dsp:cNvPr id="0" name=""/>
        <dsp:cNvSpPr/>
      </dsp:nvSpPr>
      <dsp:spPr>
        <a:xfrm>
          <a:off x="6652276" y="1983071"/>
          <a:ext cx="1284769" cy="1027815"/>
        </a:xfrm>
        <a:prstGeom prst="roundRect">
          <a:avLst>
            <a:gd name="adj" fmla="val 10000"/>
          </a:avLst>
        </a:prstGeom>
        <a:gradFill rotWithShape="0">
          <a:gsLst>
            <a:gs pos="0">
              <a:schemeClr val="accent5"/>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FMA (HSD Contractor)  processes payroll and other tasks </a:t>
          </a:r>
        </a:p>
      </dsp:txBody>
      <dsp:txXfrm>
        <a:off x="6682380" y="2013175"/>
        <a:ext cx="1224561" cy="967607"/>
      </dsp:txXfrm>
    </dsp:sp>
    <dsp:sp modelId="{61301748-347E-418D-8518-3147F926677A}">
      <dsp:nvSpPr>
        <dsp:cNvPr id="0" name=""/>
        <dsp:cNvSpPr/>
      </dsp:nvSpPr>
      <dsp:spPr>
        <a:xfrm>
          <a:off x="5733279" y="3753017"/>
          <a:ext cx="1907759" cy="523084"/>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0E923D-9BA2-44AA-A356-5436414AB197}">
      <dsp:nvSpPr>
        <dsp:cNvPr id="0" name=""/>
        <dsp:cNvSpPr/>
      </dsp:nvSpPr>
      <dsp:spPr>
        <a:xfrm>
          <a:off x="6998654" y="3500651"/>
          <a:ext cx="1284769" cy="1027815"/>
        </a:xfrm>
        <a:prstGeom prst="roundRect">
          <a:avLst>
            <a:gd name="adj" fmla="val 10000"/>
          </a:avLst>
        </a:prstGeom>
        <a:gradFill rotWithShape="0">
          <a:gsLst>
            <a:gs pos="0">
              <a:schemeClr val="accent5"/>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MCOs ( HSD Contractors)  providers of state Medicaid plan </a:t>
          </a:r>
        </a:p>
      </dsp:txBody>
      <dsp:txXfrm>
        <a:off x="7028758" y="3530755"/>
        <a:ext cx="1224561" cy="96760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7E8AE6F9-A7DA-4303-9885-7B84F8554726}" type="datetimeFigureOut">
              <a:rPr lang="en-US" smtClean="0"/>
              <a:t>9/23/2020</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2F5BCA8B-E0EA-4C18-903A-E9EC50CB23F5}" type="slidenum">
              <a:rPr lang="en-US" smtClean="0"/>
              <a:t>‹#›</a:t>
            </a:fld>
            <a:endParaRPr lang="en-US"/>
          </a:p>
        </p:txBody>
      </p:sp>
    </p:spTree>
    <p:extLst>
      <p:ext uri="{BB962C8B-B14F-4D97-AF65-F5344CB8AC3E}">
        <p14:creationId xmlns:p14="http://schemas.microsoft.com/office/powerpoint/2010/main" val="500240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a training on the Employer of Record Job</a:t>
            </a:r>
          </a:p>
        </p:txBody>
      </p:sp>
      <p:sp>
        <p:nvSpPr>
          <p:cNvPr id="4" name="Slide Number Placeholder 3"/>
          <p:cNvSpPr>
            <a:spLocks noGrp="1"/>
          </p:cNvSpPr>
          <p:nvPr>
            <p:ph type="sldNum" sz="quarter" idx="5"/>
          </p:nvPr>
        </p:nvSpPr>
        <p:spPr/>
        <p:txBody>
          <a:bodyPr/>
          <a:lstStyle/>
          <a:p>
            <a:fld id="{2F5BCA8B-E0EA-4C18-903A-E9EC50CB23F5}" type="slidenum">
              <a:rPr lang="en-US" smtClean="0"/>
              <a:t>1</a:t>
            </a:fld>
            <a:endParaRPr lang="en-US"/>
          </a:p>
        </p:txBody>
      </p:sp>
    </p:spTree>
    <p:extLst>
      <p:ext uri="{BB962C8B-B14F-4D97-AF65-F5344CB8AC3E}">
        <p14:creationId xmlns:p14="http://schemas.microsoft.com/office/powerpoint/2010/main" val="3525309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little more about the EOR and Employer Authority </a:t>
            </a:r>
          </a:p>
          <a:p>
            <a:r>
              <a:rPr lang="en-US" dirty="0"/>
              <a:t>To fully understand it helps to compare what an EOR is to what the EOR is not.</a:t>
            </a:r>
          </a:p>
          <a:p>
            <a:endParaRPr lang="en-US" dirty="0"/>
          </a:p>
          <a:p>
            <a:r>
              <a:rPr lang="en-US" dirty="0"/>
              <a:t>The EOR is:</a:t>
            </a:r>
          </a:p>
          <a:p>
            <a:pPr lvl="0"/>
            <a:r>
              <a:rPr lang="en-US" dirty="0"/>
              <a:t>Member of the  Circle of Support- A participant has what is called a Circle of Support which are the key supports in the persons life that help at the level necessary and desired by the person.</a:t>
            </a:r>
          </a:p>
          <a:p>
            <a:pPr lvl="0"/>
            <a:endParaRPr lang="en-US" dirty="0"/>
          </a:p>
          <a:p>
            <a:pPr lvl="0"/>
            <a:r>
              <a:rPr lang="en-US" dirty="0"/>
              <a:t>The EOR performs administrative tasks with supports provided by the state.  The supports are largely provided by the Fiscal Management Agent or the FMA . We will say more about the FMA in later slides. </a:t>
            </a:r>
          </a:p>
          <a:p>
            <a:pPr lvl="0"/>
            <a:endParaRPr lang="en-US" dirty="0"/>
          </a:p>
          <a:p>
            <a:pPr lvl="0"/>
            <a:r>
              <a:rPr lang="en-US" dirty="0"/>
              <a:t>The EOR is someone who must ensure voice and choice of participant is honored. When the EOR is the participant themselves this might not be so hard. When the EOR is a designated EOR, the participant must still be included in choices and decisions. </a:t>
            </a:r>
          </a:p>
          <a:p>
            <a:pPr lvl="0"/>
            <a:endParaRPr lang="en-US" dirty="0"/>
          </a:p>
          <a:p>
            <a:pPr lvl="0"/>
            <a:r>
              <a:rPr lang="en-US" dirty="0"/>
              <a:t>The EOR must follow the person-centered plan. There is an important difference between creating a plan through hiring decisions and what is the job of the EOR which is to follow a plan that has been developed with the participant. </a:t>
            </a:r>
          </a:p>
          <a:p>
            <a:pPr lvl="0"/>
            <a:endParaRPr lang="en-US" dirty="0"/>
          </a:p>
          <a:p>
            <a:pPr lvl="0"/>
            <a:r>
              <a:rPr lang="en-US" dirty="0"/>
              <a:t>Now, let’s talk about What the EOR is NOT:</a:t>
            </a:r>
          </a:p>
          <a:p>
            <a:pPr lvl="0"/>
            <a:r>
              <a:rPr lang="en-US" dirty="0"/>
              <a:t>The EOR is not a Substitute decision maker. The EOR must include the participant in decisions.</a:t>
            </a:r>
          </a:p>
          <a:p>
            <a:pPr lvl="0"/>
            <a:endParaRPr lang="en-US" dirty="0"/>
          </a:p>
          <a:p>
            <a:pPr lvl="0"/>
            <a:r>
              <a:rPr lang="en-US" dirty="0"/>
              <a:t>Despite the significance of the job the EOR is not Paid themselves so must really believe in the benefit of </a:t>
            </a:r>
            <a:r>
              <a:rPr lang="en-US" dirty="0" err="1"/>
              <a:t>wha</a:t>
            </a:r>
            <a:r>
              <a:rPr lang="en-US" dirty="0"/>
              <a:t> </a:t>
            </a:r>
            <a:r>
              <a:rPr lang="en-US" dirty="0" err="1"/>
              <a:t>tthety</a:t>
            </a:r>
            <a:r>
              <a:rPr lang="en-US" dirty="0"/>
              <a:t> are doing to support the participant.</a:t>
            </a:r>
          </a:p>
          <a:p>
            <a:pPr lvl="0"/>
            <a:endParaRPr lang="en-US" dirty="0"/>
          </a:p>
          <a:p>
            <a:pPr lvl="0"/>
            <a:r>
              <a:rPr lang="en-US" dirty="0"/>
              <a:t>The EOR is not someone who chooses the services the person receives – These choices are made during the person-centered planning process. The EOR follows the plan.</a:t>
            </a:r>
          </a:p>
          <a:p>
            <a:pPr lvl="0"/>
            <a:endParaRPr lang="en-US" dirty="0"/>
          </a:p>
          <a:p>
            <a:pPr lvl="0"/>
            <a:r>
              <a:rPr lang="en-US" dirty="0"/>
              <a:t>The EOR is not someone who develops the goals in the plan unless the EOR is the participant themselves.</a:t>
            </a:r>
          </a:p>
          <a:p>
            <a:pPr lvl="0"/>
            <a:endParaRPr lang="en-US" dirty="0"/>
          </a:p>
          <a:p>
            <a:r>
              <a:rPr lang="en-US" dirty="0"/>
              <a:t> </a:t>
            </a:r>
          </a:p>
        </p:txBody>
      </p:sp>
      <p:sp>
        <p:nvSpPr>
          <p:cNvPr id="4" name="Slide Number Placeholder 3"/>
          <p:cNvSpPr>
            <a:spLocks noGrp="1"/>
          </p:cNvSpPr>
          <p:nvPr>
            <p:ph type="sldNum" sz="quarter" idx="5"/>
          </p:nvPr>
        </p:nvSpPr>
        <p:spPr/>
        <p:txBody>
          <a:bodyPr/>
          <a:lstStyle/>
          <a:p>
            <a:fld id="{2F5BCA8B-E0EA-4C18-903A-E9EC50CB23F5}" type="slidenum">
              <a:rPr lang="en-US" smtClean="0"/>
              <a:t>10</a:t>
            </a:fld>
            <a:endParaRPr lang="en-US"/>
          </a:p>
        </p:txBody>
      </p:sp>
    </p:spTree>
    <p:extLst>
      <p:ext uri="{BB962C8B-B14F-4D97-AF65-F5344CB8AC3E}">
        <p14:creationId xmlns:p14="http://schemas.microsoft.com/office/powerpoint/2010/main" val="4104009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With self-direction, the EOR gets real and expansive control. </a:t>
            </a:r>
          </a:p>
          <a:p>
            <a:endParaRPr lang="en-US" sz="1100" dirty="0"/>
          </a:p>
          <a:p>
            <a:r>
              <a:rPr lang="en-US" sz="1100" dirty="0"/>
              <a:t>As a participant EOR , you  live the life you want.</a:t>
            </a:r>
          </a:p>
          <a:p>
            <a:r>
              <a:rPr lang="en-US" sz="1100" dirty="0"/>
              <a:t>As a designated EOR, you help the participant  live the life  they want.</a:t>
            </a:r>
          </a:p>
          <a:p>
            <a:endParaRPr lang="en-US" sz="1100" dirty="0"/>
          </a:p>
          <a:p>
            <a:r>
              <a:rPr lang="en-US" sz="1100" dirty="0"/>
              <a:t>The EOR:</a:t>
            </a:r>
          </a:p>
          <a:p>
            <a:r>
              <a:rPr lang="en-US" sz="1100" dirty="0"/>
              <a:t>Hires </a:t>
            </a:r>
          </a:p>
          <a:p>
            <a:r>
              <a:rPr lang="en-US" sz="1100" dirty="0"/>
              <a:t>Supervises</a:t>
            </a:r>
          </a:p>
          <a:p>
            <a:r>
              <a:rPr lang="en-US" sz="1100" dirty="0"/>
              <a:t>May have to fire </a:t>
            </a:r>
          </a:p>
          <a:p>
            <a:r>
              <a:rPr lang="en-US" sz="1100" dirty="0"/>
              <a:t>Does paperwork </a:t>
            </a:r>
          </a:p>
          <a:p>
            <a:r>
              <a:rPr lang="en-US" sz="1100" dirty="0"/>
              <a:t>Monitors that the employees are following the service requirements. Monitoring employees includes checking whether employees completed all required training BEFORE starting work; checking that employees follow the plan  and the scope of service in the standards.</a:t>
            </a:r>
          </a:p>
          <a:p>
            <a:endParaRPr lang="en-US" sz="1100" dirty="0"/>
          </a:p>
          <a:p>
            <a:r>
              <a:rPr lang="en-US" sz="1100" dirty="0"/>
              <a:t>The EOR  reviews the budget and spending at least monthly with the CSC or independently to ensure that payments requested have been made and that overspending has not occurred.</a:t>
            </a:r>
          </a:p>
          <a:p>
            <a:endParaRPr lang="en-US" sz="1100" dirty="0"/>
          </a:p>
        </p:txBody>
      </p:sp>
      <p:sp>
        <p:nvSpPr>
          <p:cNvPr id="4" name="Slide Number Placeholder 3"/>
          <p:cNvSpPr>
            <a:spLocks noGrp="1"/>
          </p:cNvSpPr>
          <p:nvPr>
            <p:ph type="sldNum" sz="quarter" idx="5"/>
          </p:nvPr>
        </p:nvSpPr>
        <p:spPr/>
        <p:txBody>
          <a:bodyPr/>
          <a:lstStyle/>
          <a:p>
            <a:fld id="{2F5BCA8B-E0EA-4C18-903A-E9EC50CB23F5}" type="slidenum">
              <a:rPr lang="en-US" smtClean="0"/>
              <a:t>11</a:t>
            </a:fld>
            <a:endParaRPr lang="en-US"/>
          </a:p>
        </p:txBody>
      </p:sp>
    </p:spTree>
    <p:extLst>
      <p:ext uri="{BB962C8B-B14F-4D97-AF65-F5344CB8AC3E}">
        <p14:creationId xmlns:p14="http://schemas.microsoft.com/office/powerpoint/2010/main" val="2779765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z="1200" dirty="0"/>
              <a:t>Having good employees who provide quality services affects the person’s quality of life. A lot goes into finding and keeping a good employee.</a:t>
            </a:r>
          </a:p>
          <a:p>
            <a:endParaRPr lang="en-US" sz="1200" dirty="0"/>
          </a:p>
          <a:p>
            <a:r>
              <a:rPr lang="en-US" sz="1200" dirty="0"/>
              <a:t>Some of the activities that are part of employing good staff are :</a:t>
            </a:r>
          </a:p>
          <a:p>
            <a:pPr lvl="1">
              <a:buFont typeface="Wingdings" panose="05000000000000000000" pitchFamily="2" charset="2"/>
              <a:buChar char="ü"/>
            </a:pPr>
            <a:r>
              <a:rPr lang="en-US" sz="1200" dirty="0"/>
              <a:t>Interviewing employees- Before offering a job or a potential employee accepting an interview will help with expectations and to avoid any surprises. </a:t>
            </a:r>
          </a:p>
          <a:p>
            <a:pPr lvl="1">
              <a:buFont typeface="Wingdings" panose="05000000000000000000" pitchFamily="2" charset="2"/>
              <a:buChar char="ü"/>
            </a:pPr>
            <a:endParaRPr lang="en-US" sz="1200" dirty="0"/>
          </a:p>
          <a:p>
            <a:pPr lvl="1">
              <a:buFont typeface="Wingdings" panose="05000000000000000000" pitchFamily="2" charset="2"/>
              <a:buChar char="ü"/>
            </a:pPr>
            <a:r>
              <a:rPr lang="en-US" sz="1200" dirty="0"/>
              <a:t>Checking references- Try to know who you are hiring as much as possible. As with any job references are key to hiring. </a:t>
            </a:r>
          </a:p>
          <a:p>
            <a:pPr lvl="1">
              <a:buFont typeface="Wingdings" panose="05000000000000000000" pitchFamily="2" charset="2"/>
              <a:buChar char="ü"/>
            </a:pPr>
            <a:endParaRPr lang="en-US" sz="1200" dirty="0"/>
          </a:p>
          <a:p>
            <a:pPr lvl="1">
              <a:buFont typeface="Wingdings" panose="05000000000000000000" pitchFamily="2" charset="2"/>
              <a:buChar char="ü"/>
            </a:pPr>
            <a:r>
              <a:rPr lang="en-US" sz="1200" dirty="0"/>
              <a:t>Not hiring an employee unless the participant is comfortable – Providing direct care can be very personal experience. Personal care can sometimes involve very private support. The participant should be comfortable with the people being hired to enter into their lives. </a:t>
            </a:r>
          </a:p>
          <a:p>
            <a:pPr lvl="1">
              <a:buFont typeface="Wingdings" panose="05000000000000000000" pitchFamily="2" charset="2"/>
              <a:buChar char="ü"/>
            </a:pPr>
            <a:endParaRPr lang="en-US" sz="1200" dirty="0"/>
          </a:p>
          <a:p>
            <a:pPr lvl="1">
              <a:buFont typeface="Wingdings" panose="05000000000000000000" pitchFamily="2" charset="2"/>
              <a:buChar char="ü"/>
            </a:pPr>
            <a:r>
              <a:rPr lang="en-US" sz="1200" dirty="0"/>
              <a:t>Being sure employees receive training as required. Training requirements are in the service standards and there is a training website to register for the trainings. </a:t>
            </a:r>
          </a:p>
          <a:p>
            <a:pPr lvl="1">
              <a:buFont typeface="Wingdings" panose="05000000000000000000" pitchFamily="2" charset="2"/>
              <a:buChar char="ü"/>
            </a:pPr>
            <a:endParaRPr lang="en-US" sz="1200" dirty="0"/>
          </a:p>
          <a:p>
            <a:pPr lvl="1">
              <a:buFont typeface="Wingdings" panose="05000000000000000000" pitchFamily="2" charset="2"/>
              <a:buChar char="ü"/>
            </a:pPr>
            <a:r>
              <a:rPr lang="en-US" sz="1200" dirty="0"/>
              <a:t>Completing paperwork on time so employees get paid. </a:t>
            </a:r>
          </a:p>
          <a:p>
            <a:pPr lvl="1">
              <a:buFont typeface="Wingdings" panose="05000000000000000000" pitchFamily="2" charset="2"/>
              <a:buChar char="ü"/>
            </a:pPr>
            <a:endParaRPr lang="en-US" sz="1200" dirty="0"/>
          </a:p>
          <a:p>
            <a:pPr lvl="1">
              <a:buFont typeface="Wingdings" panose="05000000000000000000" pitchFamily="2" charset="2"/>
              <a:buChar char="ü"/>
            </a:pPr>
            <a:r>
              <a:rPr lang="en-US" sz="1200" dirty="0"/>
              <a:t>Looking for more training opportunities-Check the internet there is a lot out there, and DDSD trainings are available to registered employees even if the training is not required. Another example is  the NM Caregiver Coalition for resources. They are a local coalition dedicated to improving the quality of life for direct caregivers . Their membership fees are minimal, and they offer training and resources.</a:t>
            </a:r>
          </a:p>
          <a:p>
            <a:pPr lvl="1">
              <a:buFont typeface="Wingdings" panose="05000000000000000000" pitchFamily="2" charset="2"/>
              <a:buChar char="ü"/>
            </a:pPr>
            <a:endParaRPr lang="en-US" sz="1200" dirty="0"/>
          </a:p>
          <a:p>
            <a:pPr lvl="1">
              <a:buFont typeface="Wingdings" panose="05000000000000000000" pitchFamily="2" charset="2"/>
              <a:buChar char="ü"/>
            </a:pPr>
            <a:r>
              <a:rPr lang="en-US" sz="1200" dirty="0"/>
              <a:t>Listening and support-A happy employee is a good employee. Employees need someone to talk to about how they are doing. </a:t>
            </a:r>
          </a:p>
          <a:p>
            <a:pPr lvl="1">
              <a:buFont typeface="Wingdings" panose="05000000000000000000" pitchFamily="2" charset="2"/>
              <a:buChar char="ü"/>
            </a:pPr>
            <a:endParaRPr lang="en-US" sz="1200" dirty="0"/>
          </a:p>
          <a:p>
            <a:pPr lvl="1">
              <a:buFont typeface="Wingdings" panose="05000000000000000000" pitchFamily="2" charset="2"/>
              <a:buChar char="ü"/>
            </a:pPr>
            <a:r>
              <a:rPr lang="en-US" sz="1200" dirty="0"/>
              <a:t>Providing feedback early before problems get too big . All employees will need some constructive feedback at some point. Compliments as well as suggestions for improvement are part of standard management practices.</a:t>
            </a:r>
          </a:p>
          <a:p>
            <a:pPr>
              <a:buFont typeface="Wingdings" panose="05000000000000000000" pitchFamily="2" charset="2"/>
              <a:buNone/>
            </a:pPr>
            <a:endParaRPr lang="en-US" sz="1200" dirty="0">
              <a:solidFill>
                <a:schemeClr val="accent6">
                  <a:lumMod val="75000"/>
                </a:schemeClr>
              </a:solidFill>
            </a:endParaRPr>
          </a:p>
          <a:p>
            <a:endParaRPr lang="en-US" dirty="0"/>
          </a:p>
        </p:txBody>
      </p:sp>
      <p:sp>
        <p:nvSpPr>
          <p:cNvPr id="4" name="Slide Number Placeholder 3"/>
          <p:cNvSpPr>
            <a:spLocks noGrp="1"/>
          </p:cNvSpPr>
          <p:nvPr>
            <p:ph type="sldNum" sz="quarter" idx="5"/>
          </p:nvPr>
        </p:nvSpPr>
        <p:spPr/>
        <p:txBody>
          <a:bodyPr/>
          <a:lstStyle/>
          <a:p>
            <a:fld id="{2F5BCA8B-E0EA-4C18-903A-E9EC50CB23F5}" type="slidenum">
              <a:rPr lang="en-US" smtClean="0"/>
              <a:t>12</a:t>
            </a:fld>
            <a:endParaRPr lang="en-US"/>
          </a:p>
        </p:txBody>
      </p:sp>
    </p:spTree>
    <p:extLst>
      <p:ext uri="{BB962C8B-B14F-4D97-AF65-F5344CB8AC3E}">
        <p14:creationId xmlns:p14="http://schemas.microsoft.com/office/powerpoint/2010/main" val="1938100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key advantages of self direction is that for some services and circumstances friends and family members may be hired. </a:t>
            </a:r>
          </a:p>
          <a:p>
            <a:endParaRPr lang="en-US" dirty="0"/>
          </a:p>
          <a:p>
            <a:r>
              <a:rPr lang="en-US" dirty="0"/>
              <a:t>Hiring friends and family members can assure great care and dedication.</a:t>
            </a:r>
          </a:p>
          <a:p>
            <a:endParaRPr lang="en-US" dirty="0"/>
          </a:p>
          <a:p>
            <a:r>
              <a:rPr lang="en-US" dirty="0"/>
              <a:t>On the other hand, hiring friends and family members can make supervision tricky .</a:t>
            </a:r>
          </a:p>
          <a:p>
            <a:endParaRPr lang="en-US" dirty="0"/>
          </a:p>
          <a:p>
            <a:r>
              <a:rPr lang="en-US" dirty="0"/>
              <a:t>It may be helpful to think about this ahead of time. Consider what it might be like to give constructive criticism to a friend or family member or if unfortunately things do not work out and you have to fire a friend or family member. </a:t>
            </a:r>
          </a:p>
          <a:p>
            <a:endParaRPr lang="en-US" dirty="0"/>
          </a:p>
          <a:p>
            <a:r>
              <a:rPr lang="en-US" dirty="0"/>
              <a:t>What can help is using the service standards and state regulations to guide you, so anyone hired knows expectations ahead of time. </a:t>
            </a:r>
          </a:p>
          <a:p>
            <a:endParaRPr lang="en-US" dirty="0"/>
          </a:p>
          <a:p>
            <a:endParaRPr lang="en-US" dirty="0"/>
          </a:p>
        </p:txBody>
      </p:sp>
      <p:sp>
        <p:nvSpPr>
          <p:cNvPr id="4" name="Slide Number Placeholder 3"/>
          <p:cNvSpPr>
            <a:spLocks noGrp="1"/>
          </p:cNvSpPr>
          <p:nvPr>
            <p:ph type="sldNum" sz="quarter" idx="5"/>
          </p:nvPr>
        </p:nvSpPr>
        <p:spPr/>
        <p:txBody>
          <a:bodyPr/>
          <a:lstStyle/>
          <a:p>
            <a:fld id="{2F5BCA8B-E0EA-4C18-903A-E9EC50CB23F5}" type="slidenum">
              <a:rPr lang="en-US" smtClean="0"/>
              <a:t>13</a:t>
            </a:fld>
            <a:endParaRPr lang="en-US"/>
          </a:p>
        </p:txBody>
      </p:sp>
    </p:spTree>
    <p:extLst>
      <p:ext uri="{BB962C8B-B14F-4D97-AF65-F5344CB8AC3E}">
        <p14:creationId xmlns:p14="http://schemas.microsoft.com/office/powerpoint/2010/main" val="4178206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EOR does have to do paperwork.</a:t>
            </a:r>
          </a:p>
          <a:p>
            <a:pPr defTabSz="939363">
              <a:defRPr/>
            </a:pPr>
            <a:r>
              <a:rPr lang="en-US" dirty="0"/>
              <a:t>As EOR you will need to keep records. </a:t>
            </a:r>
          </a:p>
          <a:p>
            <a:pPr defTabSz="939363">
              <a:defRPr/>
            </a:pPr>
            <a:r>
              <a:rPr lang="en-US" dirty="0"/>
              <a:t>The Fiscal Management Agent (FMA) supports the paperwork process.</a:t>
            </a:r>
          </a:p>
          <a:p>
            <a:pPr defTabSz="939363">
              <a:defRPr/>
            </a:pPr>
            <a:endParaRPr lang="en-US" dirty="0"/>
          </a:p>
          <a:p>
            <a:pPr defTabSz="939363">
              <a:defRPr/>
            </a:pPr>
            <a:endParaRPr lang="en-US" dirty="0"/>
          </a:p>
          <a:p>
            <a:pPr defTabSz="939363">
              <a:defRPr/>
            </a:pPr>
            <a:r>
              <a:rPr lang="en-US" dirty="0"/>
              <a:t>Details about what to keep, what to submit and how long  are in your EOR guide.</a:t>
            </a:r>
          </a:p>
          <a:p>
            <a:pPr defTabSz="939363">
              <a:defRPr/>
            </a:pPr>
            <a:endParaRPr lang="en-US" dirty="0"/>
          </a:p>
          <a:p>
            <a:pPr defTabSz="939363">
              <a:defRPr/>
            </a:pPr>
            <a:endParaRPr lang="en-US" dirty="0"/>
          </a:p>
          <a:p>
            <a:pPr defTabSz="939363">
              <a:defRPr/>
            </a:pPr>
            <a:r>
              <a:rPr lang="en-US" dirty="0"/>
              <a:t>A system of supports is available through the state’s Fiscal Management Agent (FMA). </a:t>
            </a:r>
          </a:p>
          <a:p>
            <a:pPr defTabSz="939363">
              <a:defRPr/>
            </a:pPr>
            <a:endParaRPr lang="en-US" dirty="0"/>
          </a:p>
          <a:p>
            <a:r>
              <a:rPr lang="en-US" b="0" dirty="0"/>
              <a:t> </a:t>
            </a:r>
          </a:p>
          <a:p>
            <a:endParaRPr lang="en-US" dirty="0"/>
          </a:p>
        </p:txBody>
      </p:sp>
      <p:sp>
        <p:nvSpPr>
          <p:cNvPr id="4" name="Slide Number Placeholder 3"/>
          <p:cNvSpPr>
            <a:spLocks noGrp="1"/>
          </p:cNvSpPr>
          <p:nvPr>
            <p:ph type="sldNum" sz="quarter" idx="5"/>
          </p:nvPr>
        </p:nvSpPr>
        <p:spPr/>
        <p:txBody>
          <a:bodyPr/>
          <a:lstStyle/>
          <a:p>
            <a:fld id="{2F5BCA8B-E0EA-4C18-903A-E9EC50CB23F5}" type="slidenum">
              <a:rPr lang="en-US" smtClean="0"/>
              <a:t>14</a:t>
            </a:fld>
            <a:endParaRPr lang="en-US"/>
          </a:p>
        </p:txBody>
      </p:sp>
    </p:spTree>
    <p:extLst>
      <p:ext uri="{BB962C8B-B14F-4D97-AF65-F5344CB8AC3E}">
        <p14:creationId xmlns:p14="http://schemas.microsoft.com/office/powerpoint/2010/main" val="1497249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The FMA is under contract by the state Human Services Department and supports the EOR by:</a:t>
            </a:r>
          </a:p>
          <a:p>
            <a:r>
              <a:rPr lang="en-US" dirty="0"/>
              <a:t> -Setting up a unique Employer Identification Number (EIN) for the EOR.</a:t>
            </a:r>
          </a:p>
          <a:p>
            <a:pPr lvl="0"/>
            <a:r>
              <a:rPr lang="en-US" dirty="0"/>
              <a:t>-Making sure Employees and vendors have the qualifications, criminal background checks, and are not on the Employee Abuse Registry.  </a:t>
            </a:r>
          </a:p>
          <a:p>
            <a:pPr lvl="0"/>
            <a:r>
              <a:rPr lang="en-US" dirty="0"/>
              <a:t>-Processing payroll including cutting checks, withholding, filing and payment of applicable Federal, State and local employment-related taxes and insurances.</a:t>
            </a:r>
          </a:p>
          <a:p>
            <a:pPr lvl="0"/>
            <a:r>
              <a:rPr lang="en-US" dirty="0"/>
              <a:t>-Paying vendors and the processing necessary paperwork.</a:t>
            </a:r>
          </a:p>
          <a:p>
            <a:pPr lvl="0"/>
            <a:r>
              <a:rPr lang="en-US" dirty="0"/>
              <a:t>-Tracking payment and balances of participant funds. </a:t>
            </a:r>
          </a:p>
          <a:p>
            <a:pPr defTabSz="939363">
              <a:defRPr/>
            </a:pPr>
            <a:endParaRPr lang="en-US" dirty="0"/>
          </a:p>
          <a:p>
            <a:pPr defTabSz="939363">
              <a:defRPr/>
            </a:pPr>
            <a:endParaRPr lang="en-US" dirty="0"/>
          </a:p>
          <a:p>
            <a:pPr defTabSz="939363">
              <a:defRPr/>
            </a:pPr>
            <a:r>
              <a:rPr lang="en-US" dirty="0"/>
              <a:t>This may sound like a lot or like it is complicated if you do not have prior experience being an employer. The FMA is here to help so you are not alone with these administrative details. </a:t>
            </a:r>
          </a:p>
          <a:p>
            <a:endParaRPr lang="en-US" dirty="0"/>
          </a:p>
        </p:txBody>
      </p:sp>
      <p:sp>
        <p:nvSpPr>
          <p:cNvPr id="4" name="Slide Number Placeholder 3"/>
          <p:cNvSpPr>
            <a:spLocks noGrp="1"/>
          </p:cNvSpPr>
          <p:nvPr>
            <p:ph type="sldNum" sz="quarter" idx="5"/>
          </p:nvPr>
        </p:nvSpPr>
        <p:spPr/>
        <p:txBody>
          <a:bodyPr/>
          <a:lstStyle/>
          <a:p>
            <a:fld id="{2F5BCA8B-E0EA-4C18-903A-E9EC50CB23F5}" type="slidenum">
              <a:rPr lang="en-US" smtClean="0"/>
              <a:t>15</a:t>
            </a:fld>
            <a:endParaRPr lang="en-US"/>
          </a:p>
        </p:txBody>
      </p:sp>
    </p:spTree>
    <p:extLst>
      <p:ext uri="{BB962C8B-B14F-4D97-AF65-F5344CB8AC3E}">
        <p14:creationId xmlns:p14="http://schemas.microsoft.com/office/powerpoint/2010/main" val="1304910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600" dirty="0"/>
              <a:t>If you are saying to yourself – “I am not so sure about this employer thing.”</a:t>
            </a:r>
          </a:p>
          <a:p>
            <a:pPr lvl="1"/>
            <a:r>
              <a:rPr lang="en-US" sz="1600" dirty="0"/>
              <a:t>“Who is going to tell me when I’m doing something wrong?”</a:t>
            </a:r>
          </a:p>
          <a:p>
            <a:pPr lvl="1"/>
            <a:r>
              <a:rPr lang="en-US" sz="1600" dirty="0"/>
              <a:t>or</a:t>
            </a:r>
          </a:p>
          <a:p>
            <a:pPr lvl="1"/>
            <a:r>
              <a:rPr lang="en-US" sz="1600" dirty="0"/>
              <a:t>“What happens if an employee gets injured while working for me?”</a:t>
            </a:r>
          </a:p>
          <a:p>
            <a:pPr lvl="2"/>
            <a:endParaRPr lang="en-US" sz="1600" dirty="0"/>
          </a:p>
          <a:p>
            <a:pPr lvl="1"/>
            <a:endParaRPr lang="en-US" sz="1600" dirty="0"/>
          </a:p>
          <a:p>
            <a:pPr marL="469682" lvl="1"/>
            <a:r>
              <a:rPr lang="en-US" sz="1600" dirty="0"/>
              <a:t>	</a:t>
            </a:r>
          </a:p>
          <a:p>
            <a:pPr defTabSz="939363">
              <a:defRPr/>
            </a:pPr>
            <a:r>
              <a:rPr lang="en-US" dirty="0"/>
              <a:t>If you are saying these things to yourself, it is normal. You do have an important responsibility. </a:t>
            </a:r>
          </a:p>
          <a:p>
            <a:endParaRPr lang="en-US" dirty="0"/>
          </a:p>
          <a:p>
            <a:endParaRPr lang="en-US" dirty="0"/>
          </a:p>
          <a:p>
            <a:r>
              <a:rPr lang="en-US" dirty="0"/>
              <a:t>There is not always one answer to every possible problem, but there are some standby answers, information and support to draw on. </a:t>
            </a:r>
          </a:p>
        </p:txBody>
      </p:sp>
      <p:sp>
        <p:nvSpPr>
          <p:cNvPr id="4" name="Slide Number Placeholder 3"/>
          <p:cNvSpPr>
            <a:spLocks noGrp="1"/>
          </p:cNvSpPr>
          <p:nvPr>
            <p:ph type="sldNum" sz="quarter" idx="5"/>
          </p:nvPr>
        </p:nvSpPr>
        <p:spPr/>
        <p:txBody>
          <a:bodyPr/>
          <a:lstStyle/>
          <a:p>
            <a:fld id="{2F5BCA8B-E0EA-4C18-903A-E9EC50CB23F5}" type="slidenum">
              <a:rPr lang="en-US" smtClean="0"/>
              <a:t>16</a:t>
            </a:fld>
            <a:endParaRPr lang="en-US"/>
          </a:p>
        </p:txBody>
      </p:sp>
    </p:spTree>
    <p:extLst>
      <p:ext uri="{BB962C8B-B14F-4D97-AF65-F5344CB8AC3E}">
        <p14:creationId xmlns:p14="http://schemas.microsoft.com/office/powerpoint/2010/main" val="3499674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Listen to the participant, follow service standards, follow the approved plan and rely on the FMA. </a:t>
            </a:r>
          </a:p>
          <a:p>
            <a:pPr defTabSz="939363">
              <a:defRPr/>
            </a:pPr>
            <a:endParaRPr lang="en-US" dirty="0"/>
          </a:p>
          <a:p>
            <a:pPr defTabSz="939363">
              <a:defRPr/>
            </a:pPr>
            <a:r>
              <a:rPr lang="en-US" dirty="0"/>
              <a:t>Among Service standards, the approved person-centered plan, and interactions with the FMA we hope you will be able to find answers to the questions or challenges that come up related to EOR responsibilities. </a:t>
            </a:r>
          </a:p>
          <a:p>
            <a:endParaRPr lang="en-US" dirty="0"/>
          </a:p>
        </p:txBody>
      </p:sp>
      <p:sp>
        <p:nvSpPr>
          <p:cNvPr id="4" name="Slide Number Placeholder 3"/>
          <p:cNvSpPr>
            <a:spLocks noGrp="1"/>
          </p:cNvSpPr>
          <p:nvPr>
            <p:ph type="sldNum" sz="quarter" idx="5"/>
          </p:nvPr>
        </p:nvSpPr>
        <p:spPr/>
        <p:txBody>
          <a:bodyPr/>
          <a:lstStyle/>
          <a:p>
            <a:fld id="{2F5BCA8B-E0EA-4C18-903A-E9EC50CB23F5}" type="slidenum">
              <a:rPr lang="en-US" smtClean="0"/>
              <a:t>17</a:t>
            </a:fld>
            <a:endParaRPr lang="en-US"/>
          </a:p>
        </p:txBody>
      </p:sp>
    </p:spTree>
    <p:extLst>
      <p:ext uri="{BB962C8B-B14F-4D97-AF65-F5344CB8AC3E}">
        <p14:creationId xmlns:p14="http://schemas.microsoft.com/office/powerpoint/2010/main" val="2842131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lot to learn. You do not have to have it all down at once. You will learn as you go.</a:t>
            </a:r>
          </a:p>
          <a:p>
            <a:endParaRPr lang="en-US" dirty="0"/>
          </a:p>
          <a:p>
            <a:r>
              <a:rPr lang="en-US" dirty="0"/>
              <a:t>As you go you can develop a toolbox of resources to help. </a:t>
            </a:r>
          </a:p>
        </p:txBody>
      </p:sp>
      <p:sp>
        <p:nvSpPr>
          <p:cNvPr id="4" name="Slide Number Placeholder 3"/>
          <p:cNvSpPr>
            <a:spLocks noGrp="1"/>
          </p:cNvSpPr>
          <p:nvPr>
            <p:ph type="sldNum" sz="quarter" idx="5"/>
          </p:nvPr>
        </p:nvSpPr>
        <p:spPr/>
        <p:txBody>
          <a:bodyPr/>
          <a:lstStyle/>
          <a:p>
            <a:fld id="{2F5BCA8B-E0EA-4C18-903A-E9EC50CB23F5}" type="slidenum">
              <a:rPr lang="en-US" smtClean="0"/>
              <a:t>18</a:t>
            </a:fld>
            <a:endParaRPr lang="en-US"/>
          </a:p>
        </p:txBody>
      </p:sp>
    </p:spTree>
    <p:extLst>
      <p:ext uri="{BB962C8B-B14F-4D97-AF65-F5344CB8AC3E}">
        <p14:creationId xmlns:p14="http://schemas.microsoft.com/office/powerpoint/2010/main" val="1715772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graphic is a little more detail about the system of supports available. The participant and their ISP/SSP are always at the center noted here in yellow. </a:t>
            </a:r>
          </a:p>
          <a:p>
            <a:endParaRPr lang="en-US" dirty="0"/>
          </a:p>
          <a:p>
            <a:r>
              <a:rPr lang="en-US" dirty="0"/>
              <a:t> DDSD, sponsoring this training, is the operating agency for the SW and is above on the left side in green.</a:t>
            </a:r>
          </a:p>
          <a:p>
            <a:r>
              <a:rPr lang="en-US" dirty="0"/>
              <a:t>HSD is the administrative agency for the waiver and the state’s Medicaid agency and is above to the right in blue. </a:t>
            </a:r>
          </a:p>
          <a:p>
            <a:r>
              <a:rPr lang="en-US" dirty="0"/>
              <a:t>On the left side of this graphic, you will see the supports managed by DDSD.</a:t>
            </a:r>
          </a:p>
          <a:p>
            <a:pPr marL="234841" indent="-234841">
              <a:buAutoNum type="arabicPeriod"/>
            </a:pPr>
            <a:r>
              <a:rPr lang="en-US" dirty="0"/>
              <a:t>CDD is Center for Development and Disability part of a University Center for Excellence in Developmental Disability. DDSD holds a contract with them to mount trainings and track training “transcripts”. The CDD will send email alerts to EORs indicating whether direct hire employees and EORs have completed all their training requirements. Knowing that you have hired someone with minimum training is an important task of the EOR. The CDD helps with this.  </a:t>
            </a:r>
          </a:p>
          <a:p>
            <a:pPr marL="234841" indent="-234841">
              <a:buAutoNum type="arabicPeriod"/>
            </a:pPr>
            <a:r>
              <a:rPr lang="en-US" dirty="0"/>
              <a:t>DDSD has an office in five regions of the state. Technical assistance and support is available from the Regional Offices. Just call or email. </a:t>
            </a:r>
          </a:p>
          <a:p>
            <a:pPr marL="234841" indent="-234841">
              <a:buAutoNum type="arabicPeriod"/>
            </a:pPr>
            <a:r>
              <a:rPr lang="en-US" dirty="0"/>
              <a:t>You Community Support Coordinator (CSC) is a “go to” for understanding the waiver and monitors ISP implementation for the participant .</a:t>
            </a:r>
          </a:p>
          <a:p>
            <a:pPr marL="234841" indent="-234841">
              <a:buAutoNum type="arabicPeriod"/>
            </a:pPr>
            <a:endParaRPr lang="en-US" dirty="0"/>
          </a:p>
          <a:p>
            <a:r>
              <a:rPr lang="en-US" dirty="0"/>
              <a:t>On the HSD side to the right: </a:t>
            </a:r>
          </a:p>
          <a:p>
            <a:pPr marL="234841" indent="-234841">
              <a:buAutoNum type="arabicPeriod"/>
            </a:pPr>
            <a:r>
              <a:rPr lang="en-US" dirty="0"/>
              <a:t>The TPA will approve annual LOC necessary to be sure individual continues to be eligible for waiver services. Be sure the participant renews eligibility every year. </a:t>
            </a:r>
          </a:p>
          <a:p>
            <a:pPr marL="234841" indent="-234841">
              <a:buAutoNum type="arabicPeriod"/>
            </a:pPr>
            <a:r>
              <a:rPr lang="en-US" dirty="0"/>
              <a:t>The Fiscal Management Agent helps with administrative tasks of the EOR like cutting the checks. They have a training on use of their online system, and the EOR guide gives more information. </a:t>
            </a:r>
          </a:p>
          <a:p>
            <a:r>
              <a:rPr lang="en-US" dirty="0"/>
              <a:t>3.   The MCOs provide general Medicaid  services to the participant. Know that the waiver does not replace general Medicaid but is in addition to it.  </a:t>
            </a:r>
          </a:p>
          <a:p>
            <a:pPr marL="234841" indent="-234841">
              <a:buAutoNum type="arabicPeriod"/>
            </a:pPr>
            <a:endParaRPr lang="en-US" dirty="0"/>
          </a:p>
          <a:p>
            <a:pPr marL="234841" indent="-234841">
              <a:buAutoNum type="arabicPeriod"/>
            </a:pPr>
            <a:endParaRPr lang="en-US" dirty="0"/>
          </a:p>
        </p:txBody>
      </p:sp>
      <p:sp>
        <p:nvSpPr>
          <p:cNvPr id="4" name="Slide Number Placeholder 3"/>
          <p:cNvSpPr>
            <a:spLocks noGrp="1"/>
          </p:cNvSpPr>
          <p:nvPr>
            <p:ph type="sldNum" sz="quarter" idx="5"/>
          </p:nvPr>
        </p:nvSpPr>
        <p:spPr/>
        <p:txBody>
          <a:bodyPr/>
          <a:lstStyle/>
          <a:p>
            <a:fld id="{2F5BCA8B-E0EA-4C18-903A-E9EC50CB23F5}" type="slidenum">
              <a:rPr lang="en-US" smtClean="0"/>
              <a:t>19</a:t>
            </a:fld>
            <a:endParaRPr lang="en-US"/>
          </a:p>
        </p:txBody>
      </p:sp>
    </p:spTree>
    <p:extLst>
      <p:ext uri="{BB962C8B-B14F-4D97-AF65-F5344CB8AC3E}">
        <p14:creationId xmlns:p14="http://schemas.microsoft.com/office/powerpoint/2010/main" val="1042829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Objectives for this training are :</a:t>
            </a:r>
          </a:p>
          <a:p>
            <a:pPr marL="234841" indent="-234841">
              <a:buAutoNum type="arabicPeriod"/>
            </a:pPr>
            <a:r>
              <a:rPr lang="en-US" dirty="0"/>
              <a:t>To learn how the role of the EOR empowers the participant and can affect their quality of life </a:t>
            </a:r>
          </a:p>
          <a:p>
            <a:pPr marL="234841" indent="-234841">
              <a:buAutoNum type="arabicPeriod" startAt="2"/>
            </a:pPr>
            <a:r>
              <a:rPr lang="en-US" dirty="0"/>
              <a:t>To get ideas about handling the harder tasks involved with being an EOR </a:t>
            </a:r>
          </a:p>
          <a:p>
            <a:pPr marL="234841" indent="-234841">
              <a:buAutoNum type="arabicPeriod" startAt="2"/>
            </a:pPr>
            <a:r>
              <a:rPr lang="en-US" dirty="0"/>
              <a:t> To identify a toolkit of resources and supports to help in doing a good job</a:t>
            </a:r>
          </a:p>
          <a:p>
            <a:pPr marL="234841" indent="-234841">
              <a:buAutoNum type="arabicPeriod" startAt="2"/>
            </a:pPr>
            <a:endParaRPr lang="en-US" dirty="0"/>
          </a:p>
          <a:p>
            <a:pPr marL="0" indent="0">
              <a:buNone/>
            </a:pPr>
            <a:r>
              <a:rPr lang="en-US" dirty="0"/>
              <a:t>A quick note on what this training does not cover. The training does not cover  how to use the online systems required for this job nor how to obtain some of the required paperwork. If you have not already taken the required FMA sponsored training, you will learn about the forms and online platform there. Please be sure to sign up for the FMA- sponsored training before you get started. </a:t>
            </a:r>
          </a:p>
        </p:txBody>
      </p:sp>
      <p:sp>
        <p:nvSpPr>
          <p:cNvPr id="4" name="Slide Number Placeholder 3"/>
          <p:cNvSpPr>
            <a:spLocks noGrp="1"/>
          </p:cNvSpPr>
          <p:nvPr>
            <p:ph type="sldNum" sz="quarter" idx="5"/>
          </p:nvPr>
        </p:nvSpPr>
        <p:spPr/>
        <p:txBody>
          <a:bodyPr/>
          <a:lstStyle/>
          <a:p>
            <a:fld id="{2F5BCA8B-E0EA-4C18-903A-E9EC50CB23F5}" type="slidenum">
              <a:rPr lang="en-US" smtClean="0"/>
              <a:t>2</a:t>
            </a:fld>
            <a:endParaRPr lang="en-US"/>
          </a:p>
        </p:txBody>
      </p:sp>
    </p:spTree>
    <p:extLst>
      <p:ext uri="{BB962C8B-B14F-4D97-AF65-F5344CB8AC3E}">
        <p14:creationId xmlns:p14="http://schemas.microsoft.com/office/powerpoint/2010/main" val="128393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more details about tools for your toolbox </a:t>
            </a:r>
          </a:p>
          <a:p>
            <a:r>
              <a:rPr lang="en-US" dirty="0"/>
              <a:t>This slide deck is available for you to download and keep in your toolbox for future reference. </a:t>
            </a:r>
          </a:p>
        </p:txBody>
      </p:sp>
      <p:sp>
        <p:nvSpPr>
          <p:cNvPr id="4" name="Slide Number Placeholder 3"/>
          <p:cNvSpPr>
            <a:spLocks noGrp="1"/>
          </p:cNvSpPr>
          <p:nvPr>
            <p:ph type="sldNum" sz="quarter" idx="5"/>
          </p:nvPr>
        </p:nvSpPr>
        <p:spPr/>
        <p:txBody>
          <a:bodyPr/>
          <a:lstStyle/>
          <a:p>
            <a:fld id="{2F5BCA8B-E0EA-4C18-903A-E9EC50CB23F5}" type="slidenum">
              <a:rPr lang="en-US" smtClean="0"/>
              <a:t>20</a:t>
            </a:fld>
            <a:endParaRPr lang="en-US"/>
          </a:p>
        </p:txBody>
      </p:sp>
    </p:spTree>
    <p:extLst>
      <p:ext uri="{BB962C8B-B14F-4D97-AF65-F5344CB8AC3E}">
        <p14:creationId xmlns:p14="http://schemas.microsoft.com/office/powerpoint/2010/main" val="2443397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documents listed here are available of the DOH- DDSD website. These documents are specific to EOR </a:t>
            </a:r>
          </a:p>
          <a:p>
            <a:r>
              <a:rPr lang="en-US" dirty="0"/>
              <a:t>-The EOR Guide with more detailed information and resources. </a:t>
            </a:r>
          </a:p>
          <a:p>
            <a:r>
              <a:rPr lang="en-US" dirty="0"/>
              <a:t>-The Provider Selection Guide to help with interview questions when considering vendor agencies. </a:t>
            </a:r>
          </a:p>
          <a:p>
            <a:endParaRPr lang="en-US" dirty="0"/>
          </a:p>
        </p:txBody>
      </p:sp>
      <p:sp>
        <p:nvSpPr>
          <p:cNvPr id="4" name="Slide Number Placeholder 3"/>
          <p:cNvSpPr>
            <a:spLocks noGrp="1"/>
          </p:cNvSpPr>
          <p:nvPr>
            <p:ph type="sldNum" sz="quarter" idx="5"/>
          </p:nvPr>
        </p:nvSpPr>
        <p:spPr/>
        <p:txBody>
          <a:bodyPr/>
          <a:lstStyle/>
          <a:p>
            <a:fld id="{2F5BCA8B-E0EA-4C18-903A-E9EC50CB23F5}" type="slidenum">
              <a:rPr lang="en-US" smtClean="0"/>
              <a:t>21</a:t>
            </a:fld>
            <a:endParaRPr lang="en-US"/>
          </a:p>
        </p:txBody>
      </p:sp>
    </p:spTree>
    <p:extLst>
      <p:ext uri="{BB962C8B-B14F-4D97-AF65-F5344CB8AC3E}">
        <p14:creationId xmlns:p14="http://schemas.microsoft.com/office/powerpoint/2010/main" val="1548166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HSD is the state Medicaid agency and provides support for many programs. They have launched a Consolidated Customer Service Center to help with all types of customer questions. EORs are customers related to self directed waiver programs.</a:t>
            </a:r>
          </a:p>
          <a:p>
            <a:pPr lvl="0"/>
            <a:endParaRPr lang="en-US" dirty="0"/>
          </a:p>
          <a:p>
            <a:pPr lvl="0"/>
            <a:r>
              <a:rPr lang="en-US" dirty="0"/>
              <a:t>The main number has a menu of options to direct your call to the right customer service representative </a:t>
            </a:r>
          </a:p>
          <a:p>
            <a:pPr lvl="0"/>
            <a:endParaRPr lang="en-US" dirty="0"/>
          </a:p>
          <a:p>
            <a:pPr lvl="0"/>
            <a:r>
              <a:rPr lang="en-US" dirty="0"/>
              <a:t>  </a:t>
            </a:r>
          </a:p>
        </p:txBody>
      </p:sp>
      <p:sp>
        <p:nvSpPr>
          <p:cNvPr id="4" name="Slide Number Placeholder 3"/>
          <p:cNvSpPr>
            <a:spLocks noGrp="1"/>
          </p:cNvSpPr>
          <p:nvPr>
            <p:ph type="sldNum" sz="quarter" idx="5"/>
          </p:nvPr>
        </p:nvSpPr>
        <p:spPr/>
        <p:txBody>
          <a:bodyPr/>
          <a:lstStyle/>
          <a:p>
            <a:fld id="{2F5BCA8B-E0EA-4C18-903A-E9EC50CB23F5}" type="slidenum">
              <a:rPr lang="en-US" smtClean="0"/>
              <a:t>22</a:t>
            </a:fld>
            <a:endParaRPr lang="en-US"/>
          </a:p>
        </p:txBody>
      </p:sp>
    </p:spTree>
    <p:extLst>
      <p:ext uri="{BB962C8B-B14F-4D97-AF65-F5344CB8AC3E}">
        <p14:creationId xmlns:p14="http://schemas.microsoft.com/office/powerpoint/2010/main" val="3824511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your EOR Guide for the  specific waiver you are participating in.</a:t>
            </a:r>
          </a:p>
          <a:p>
            <a:r>
              <a:rPr lang="en-US" dirty="0"/>
              <a:t>Use the Service Standards for the specific waiver you are participating in </a:t>
            </a:r>
          </a:p>
          <a:p>
            <a:r>
              <a:rPr lang="en-US" dirty="0"/>
              <a:t>Complete FMA sponsored Training </a:t>
            </a:r>
          </a:p>
          <a:p>
            <a:endParaRPr lang="en-US" dirty="0"/>
          </a:p>
        </p:txBody>
      </p:sp>
      <p:sp>
        <p:nvSpPr>
          <p:cNvPr id="4" name="Slide Number Placeholder 3"/>
          <p:cNvSpPr>
            <a:spLocks noGrp="1"/>
          </p:cNvSpPr>
          <p:nvPr>
            <p:ph type="sldNum" sz="quarter" idx="5"/>
          </p:nvPr>
        </p:nvSpPr>
        <p:spPr/>
        <p:txBody>
          <a:bodyPr/>
          <a:lstStyle/>
          <a:p>
            <a:fld id="{2F5BCA8B-E0EA-4C18-903A-E9EC50CB23F5}" type="slidenum">
              <a:rPr lang="en-US" smtClean="0"/>
              <a:t>23</a:t>
            </a:fld>
            <a:endParaRPr lang="en-US"/>
          </a:p>
        </p:txBody>
      </p:sp>
    </p:spTree>
    <p:extLst>
      <p:ext uri="{BB962C8B-B14F-4D97-AF65-F5344CB8AC3E}">
        <p14:creationId xmlns:p14="http://schemas.microsoft.com/office/powerpoint/2010/main" val="3166294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choose self direction, you choose who performs your approved services and when you need them.</a:t>
            </a:r>
            <a:br>
              <a:rPr lang="en-US" dirty="0"/>
            </a:br>
            <a:br>
              <a:rPr lang="en-US" dirty="0"/>
            </a:br>
            <a:r>
              <a:rPr lang="en-US" dirty="0"/>
              <a:t>You are empowered. </a:t>
            </a:r>
            <a:br>
              <a:rPr lang="en-US" dirty="0"/>
            </a:br>
            <a:br>
              <a:rPr lang="en-US" dirty="0"/>
            </a:br>
            <a:r>
              <a:rPr lang="en-US" dirty="0"/>
              <a:t>You are directing your own life.</a:t>
            </a:r>
          </a:p>
          <a:p>
            <a:endParaRPr lang="en-US" dirty="0"/>
          </a:p>
          <a:p>
            <a:endParaRPr lang="en-US" dirty="0"/>
          </a:p>
          <a:p>
            <a:r>
              <a:rPr lang="en-US" dirty="0"/>
              <a:t>As we started, we end with the idea that this is an exciting opportunity to impact quality of life of waiver participants. </a:t>
            </a:r>
          </a:p>
          <a:p>
            <a:endParaRPr lang="en-US" dirty="0"/>
          </a:p>
          <a:p>
            <a:r>
              <a:rPr lang="en-US"/>
              <a:t>Thank you. </a:t>
            </a:r>
            <a:endParaRPr lang="en-US" dirty="0"/>
          </a:p>
        </p:txBody>
      </p:sp>
      <p:sp>
        <p:nvSpPr>
          <p:cNvPr id="4" name="Slide Number Placeholder 3"/>
          <p:cNvSpPr>
            <a:spLocks noGrp="1"/>
          </p:cNvSpPr>
          <p:nvPr>
            <p:ph type="sldNum" sz="quarter" idx="5"/>
          </p:nvPr>
        </p:nvSpPr>
        <p:spPr/>
        <p:txBody>
          <a:bodyPr/>
          <a:lstStyle/>
          <a:p>
            <a:fld id="{2F5BCA8B-E0EA-4C18-903A-E9EC50CB23F5}" type="slidenum">
              <a:rPr lang="en-US" smtClean="0"/>
              <a:t>24</a:t>
            </a:fld>
            <a:endParaRPr lang="en-US"/>
          </a:p>
        </p:txBody>
      </p:sp>
    </p:spTree>
    <p:extLst>
      <p:ext uri="{BB962C8B-B14F-4D97-AF65-F5344CB8AC3E}">
        <p14:creationId xmlns:p14="http://schemas.microsoft.com/office/powerpoint/2010/main" val="1133224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Employer of Record for participant directed services ( also know as self-direction) is an exciting position to hold. </a:t>
            </a:r>
          </a:p>
          <a:p>
            <a:endParaRPr lang="en-US" dirty="0"/>
          </a:p>
          <a:p>
            <a:r>
              <a:rPr lang="en-US" dirty="0"/>
              <a:t>Congratulations if you are a participant EOR.</a:t>
            </a:r>
          </a:p>
          <a:p>
            <a:endParaRPr lang="en-US" dirty="0"/>
          </a:p>
          <a:p>
            <a:r>
              <a:rPr lang="en-US" dirty="0"/>
              <a:t>As a participant you join others who have decided to direct their own services, </a:t>
            </a:r>
          </a:p>
          <a:p>
            <a:r>
              <a:rPr lang="en-US" dirty="0"/>
              <a:t>AND </a:t>
            </a:r>
          </a:p>
          <a:p>
            <a:r>
              <a:rPr lang="en-US" dirty="0"/>
              <a:t>You will make your voice and choices heard . You will hire and manage you own employees or vendors to provide the waiver services in your plan. </a:t>
            </a:r>
          </a:p>
        </p:txBody>
      </p:sp>
      <p:sp>
        <p:nvSpPr>
          <p:cNvPr id="4" name="Slide Number Placeholder 3"/>
          <p:cNvSpPr>
            <a:spLocks noGrp="1"/>
          </p:cNvSpPr>
          <p:nvPr>
            <p:ph type="sldNum" sz="quarter" idx="5"/>
          </p:nvPr>
        </p:nvSpPr>
        <p:spPr/>
        <p:txBody>
          <a:bodyPr/>
          <a:lstStyle/>
          <a:p>
            <a:fld id="{2F5BCA8B-E0EA-4C18-903A-E9EC50CB23F5}" type="slidenum">
              <a:rPr lang="en-US" smtClean="0"/>
              <a:t>3</a:t>
            </a:fld>
            <a:endParaRPr lang="en-US"/>
          </a:p>
        </p:txBody>
      </p:sp>
    </p:spTree>
    <p:extLst>
      <p:ext uri="{BB962C8B-B14F-4D97-AF65-F5344CB8AC3E}">
        <p14:creationId xmlns:p14="http://schemas.microsoft.com/office/powerpoint/2010/main" val="1184166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here because you are a designated EOR, you have taken on an exciting opportunity.</a:t>
            </a:r>
          </a:p>
          <a:p>
            <a:endParaRPr lang="en-US" dirty="0"/>
          </a:p>
          <a:p>
            <a:r>
              <a:rPr lang="en-US" dirty="0"/>
              <a:t>Congratulations to designated EORs. </a:t>
            </a:r>
          </a:p>
          <a:p>
            <a:endParaRPr lang="en-US" dirty="0"/>
          </a:p>
          <a:p>
            <a:r>
              <a:rPr lang="en-US" dirty="0"/>
              <a:t>You will assure the participant in waiver services has a voice and choices are heard when hiring and managing employees and vendors. </a:t>
            </a:r>
          </a:p>
        </p:txBody>
      </p:sp>
      <p:sp>
        <p:nvSpPr>
          <p:cNvPr id="4" name="Slide Number Placeholder 3"/>
          <p:cNvSpPr>
            <a:spLocks noGrp="1"/>
          </p:cNvSpPr>
          <p:nvPr>
            <p:ph type="sldNum" sz="quarter" idx="5"/>
          </p:nvPr>
        </p:nvSpPr>
        <p:spPr/>
        <p:txBody>
          <a:bodyPr/>
          <a:lstStyle/>
          <a:p>
            <a:fld id="{2F5BCA8B-E0EA-4C18-903A-E9EC50CB23F5}" type="slidenum">
              <a:rPr lang="en-US" smtClean="0"/>
              <a:t>4</a:t>
            </a:fld>
            <a:endParaRPr lang="en-US"/>
          </a:p>
        </p:txBody>
      </p:sp>
    </p:spTree>
    <p:extLst>
      <p:ext uri="{BB962C8B-B14F-4D97-AF65-F5344CB8AC3E}">
        <p14:creationId xmlns:p14="http://schemas.microsoft.com/office/powerpoint/2010/main" val="1344295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start, let’s hear a little about what self direction is:</a:t>
            </a:r>
          </a:p>
          <a:p>
            <a:endParaRPr lang="en-US" dirty="0"/>
          </a:p>
          <a:p>
            <a:r>
              <a:rPr lang="en-US" dirty="0"/>
              <a:t> In self direction, participants: </a:t>
            </a:r>
          </a:p>
          <a:p>
            <a:pPr marL="234841" indent="-234841">
              <a:buAutoNum type="arabicPeriod"/>
            </a:pPr>
            <a:r>
              <a:rPr lang="en-US" dirty="0"/>
              <a:t>Make decisions to manage their services. </a:t>
            </a:r>
          </a:p>
          <a:p>
            <a:pPr marL="234841" indent="-234841">
              <a:buAutoNum type="arabicPeriod" startAt="2"/>
            </a:pPr>
            <a:r>
              <a:rPr lang="en-US" dirty="0"/>
              <a:t>Take control and responsibility over who provides the services. The way this happens is by directly hiring and supervising the own selected employees or vendors of the service </a:t>
            </a:r>
          </a:p>
          <a:p>
            <a:endParaRPr lang="en-US" dirty="0"/>
          </a:p>
          <a:p>
            <a:r>
              <a:rPr lang="en-US" dirty="0"/>
              <a:t>Don’t worry about having to do this all alone. There are tools and resources available. And everything happens in a person-centered planning process. An EOR does not have to develop the whole service plan. Service planning is facilitated through a person- centered process led by the CSC with the participant. </a:t>
            </a:r>
          </a:p>
        </p:txBody>
      </p:sp>
      <p:sp>
        <p:nvSpPr>
          <p:cNvPr id="4" name="Slide Number Placeholder 3"/>
          <p:cNvSpPr>
            <a:spLocks noGrp="1"/>
          </p:cNvSpPr>
          <p:nvPr>
            <p:ph type="sldNum" sz="quarter" idx="5"/>
          </p:nvPr>
        </p:nvSpPr>
        <p:spPr/>
        <p:txBody>
          <a:bodyPr/>
          <a:lstStyle/>
          <a:p>
            <a:fld id="{2F5BCA8B-E0EA-4C18-903A-E9EC50CB23F5}" type="slidenum">
              <a:rPr lang="en-US" smtClean="0"/>
              <a:t>5</a:t>
            </a:fld>
            <a:endParaRPr lang="en-US"/>
          </a:p>
        </p:txBody>
      </p:sp>
    </p:spTree>
    <p:extLst>
      <p:ext uri="{BB962C8B-B14F-4D97-AF65-F5344CB8AC3E}">
        <p14:creationId xmlns:p14="http://schemas.microsoft.com/office/powerpoint/2010/main" val="2953406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EOR has what is called Employer Authority.</a:t>
            </a:r>
          </a:p>
          <a:p>
            <a:r>
              <a:rPr lang="en-US" dirty="0"/>
              <a:t>This means the EOR makes decisions about hiring employees or vendors who will provide the services that are approved in the participant’s plan.</a:t>
            </a:r>
          </a:p>
          <a:p>
            <a:endParaRPr lang="en-US" dirty="0"/>
          </a:p>
          <a:p>
            <a:r>
              <a:rPr lang="en-US" dirty="0"/>
              <a:t>The plan in the Supports Waiver is called the Individual Service Plan; in the Mi Via Waiver, the Services and Supports Plan.</a:t>
            </a:r>
          </a:p>
          <a:p>
            <a:endParaRPr lang="en-US" dirty="0"/>
          </a:p>
        </p:txBody>
      </p:sp>
      <p:sp>
        <p:nvSpPr>
          <p:cNvPr id="4" name="Slide Number Placeholder 3"/>
          <p:cNvSpPr>
            <a:spLocks noGrp="1"/>
          </p:cNvSpPr>
          <p:nvPr>
            <p:ph type="sldNum" sz="quarter" idx="5"/>
          </p:nvPr>
        </p:nvSpPr>
        <p:spPr/>
        <p:txBody>
          <a:bodyPr/>
          <a:lstStyle/>
          <a:p>
            <a:fld id="{2F5BCA8B-E0EA-4C18-903A-E9EC50CB23F5}" type="slidenum">
              <a:rPr lang="en-US" smtClean="0"/>
              <a:t>6</a:t>
            </a:fld>
            <a:endParaRPr lang="en-US"/>
          </a:p>
        </p:txBody>
      </p:sp>
    </p:spTree>
    <p:extLst>
      <p:ext uri="{BB962C8B-B14F-4D97-AF65-F5344CB8AC3E}">
        <p14:creationId xmlns:p14="http://schemas.microsoft.com/office/powerpoint/2010/main" val="2448724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Advantages of Choice and Control </a:t>
            </a:r>
          </a:p>
          <a:p>
            <a:pPr defTabSz="939363">
              <a:defRPr/>
            </a:pPr>
            <a:r>
              <a:rPr lang="en-US" dirty="0"/>
              <a:t>Hiring and managing employees and vendors provides choice and control that in agency-based service delivery model would have been be left to the provider agency’s hiring and personnel policies.</a:t>
            </a:r>
          </a:p>
          <a:p>
            <a:pPr defTabSz="939363">
              <a:defRPr/>
            </a:pPr>
            <a:endParaRPr lang="en-US" dirty="0"/>
          </a:p>
          <a:p>
            <a:pPr defTabSz="939363">
              <a:defRPr/>
            </a:pPr>
            <a:r>
              <a:rPr lang="en-US" dirty="0"/>
              <a:t>For people who like the participant or self-directed service delivery model, advantages of choice and control are:</a:t>
            </a:r>
          </a:p>
          <a:p>
            <a:pPr lvl="1"/>
            <a:r>
              <a:rPr lang="en-US" dirty="0"/>
              <a:t>1. People want choice and control.</a:t>
            </a:r>
          </a:p>
          <a:p>
            <a:pPr lvl="1"/>
            <a:r>
              <a:rPr lang="en-US" dirty="0"/>
              <a:t>2, Family members want to be involved in self-direction and help make these decisions</a:t>
            </a:r>
          </a:p>
          <a:p>
            <a:pPr lvl="1"/>
            <a:r>
              <a:rPr lang="en-US" dirty="0"/>
              <a:t>3. Employees from the participants natural community makes a lot of sense.</a:t>
            </a:r>
          </a:p>
          <a:p>
            <a:pPr lvl="1"/>
            <a:r>
              <a:rPr lang="en-US" dirty="0"/>
              <a:t>4. All decisions about hiring are about the participant’s life ! </a:t>
            </a:r>
          </a:p>
          <a:p>
            <a:pPr defTabSz="939363">
              <a:defRPr/>
            </a:pPr>
            <a:endParaRPr lang="en-US" dirty="0"/>
          </a:p>
          <a:p>
            <a:endParaRPr lang="en-US" dirty="0"/>
          </a:p>
        </p:txBody>
      </p:sp>
      <p:sp>
        <p:nvSpPr>
          <p:cNvPr id="4" name="Slide Number Placeholder 3"/>
          <p:cNvSpPr>
            <a:spLocks noGrp="1"/>
          </p:cNvSpPr>
          <p:nvPr>
            <p:ph type="sldNum" sz="quarter" idx="5"/>
          </p:nvPr>
        </p:nvSpPr>
        <p:spPr/>
        <p:txBody>
          <a:bodyPr/>
          <a:lstStyle/>
          <a:p>
            <a:fld id="{2F5BCA8B-E0EA-4C18-903A-E9EC50CB23F5}" type="slidenum">
              <a:rPr lang="en-US" smtClean="0"/>
              <a:t>7</a:t>
            </a:fld>
            <a:endParaRPr lang="en-US"/>
          </a:p>
        </p:txBody>
      </p:sp>
    </p:spTree>
    <p:extLst>
      <p:ext uri="{BB962C8B-B14F-4D97-AF65-F5344CB8AC3E}">
        <p14:creationId xmlns:p14="http://schemas.microsoft.com/office/powerpoint/2010/main" val="59424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key words we use a lot when talking about self direction are employee and vendor.</a:t>
            </a:r>
          </a:p>
          <a:p>
            <a:endParaRPr lang="en-US" dirty="0"/>
          </a:p>
          <a:p>
            <a:r>
              <a:rPr lang="en-US" dirty="0"/>
              <a:t>Employee refers to the people directly hired to provided hands on waiver services. </a:t>
            </a:r>
          </a:p>
          <a:p>
            <a:endParaRPr lang="en-US" dirty="0"/>
          </a:p>
          <a:p>
            <a:r>
              <a:rPr lang="en-US" dirty="0"/>
              <a:t>Vendors refer to stores or agencies that provide goods such as assistive technology or may also be agencies that employ people to provide the services you want.</a:t>
            </a:r>
          </a:p>
          <a:p>
            <a:endParaRPr lang="en-US" dirty="0"/>
          </a:p>
          <a:p>
            <a:endParaRPr lang="en-US" dirty="0"/>
          </a:p>
          <a:p>
            <a:r>
              <a:rPr lang="en-US" dirty="0"/>
              <a:t>As an example of the difference,  you may want to directly hire employees for hourly respite or personal care services but hire a vendor agency to provide a service like CCS Group. </a:t>
            </a:r>
          </a:p>
          <a:p>
            <a:endParaRPr lang="en-US" dirty="0"/>
          </a:p>
          <a:p>
            <a:endParaRPr lang="en-US" dirty="0"/>
          </a:p>
        </p:txBody>
      </p:sp>
      <p:sp>
        <p:nvSpPr>
          <p:cNvPr id="4" name="Slide Number Placeholder 3"/>
          <p:cNvSpPr>
            <a:spLocks noGrp="1"/>
          </p:cNvSpPr>
          <p:nvPr>
            <p:ph type="sldNum" sz="quarter" idx="5"/>
          </p:nvPr>
        </p:nvSpPr>
        <p:spPr/>
        <p:txBody>
          <a:bodyPr/>
          <a:lstStyle/>
          <a:p>
            <a:fld id="{2F5BCA8B-E0EA-4C18-903A-E9EC50CB23F5}" type="slidenum">
              <a:rPr lang="en-US" smtClean="0"/>
              <a:t>8</a:t>
            </a:fld>
            <a:endParaRPr lang="en-US"/>
          </a:p>
        </p:txBody>
      </p:sp>
    </p:spTree>
    <p:extLst>
      <p:ext uri="{BB962C8B-B14F-4D97-AF65-F5344CB8AC3E}">
        <p14:creationId xmlns:p14="http://schemas.microsoft.com/office/powerpoint/2010/main" val="3702690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key term is the Employer or Employer of Record. This is you. The EOR is the person who has legal control over their own services or is exercising that control on behalf of the participant. Designated EORs should be a legal authorized representative for the participant. This is to be sure and designated EOR has interest in the person they are representing. </a:t>
            </a:r>
          </a:p>
          <a:p>
            <a:endParaRPr lang="en-US" dirty="0"/>
          </a:p>
          <a:p>
            <a:pPr defTabSz="939363">
              <a:defRPr/>
            </a:pPr>
            <a:r>
              <a:rPr lang="en-US" dirty="0"/>
              <a:t>The “employer” is a role with real control and ability to  select and supervise who provides the services. </a:t>
            </a:r>
          </a:p>
          <a:p>
            <a:r>
              <a:rPr lang="en-US" dirty="0"/>
              <a:t> </a:t>
            </a:r>
          </a:p>
        </p:txBody>
      </p:sp>
      <p:sp>
        <p:nvSpPr>
          <p:cNvPr id="4" name="Slide Number Placeholder 3"/>
          <p:cNvSpPr>
            <a:spLocks noGrp="1"/>
          </p:cNvSpPr>
          <p:nvPr>
            <p:ph type="sldNum" sz="quarter" idx="5"/>
          </p:nvPr>
        </p:nvSpPr>
        <p:spPr/>
        <p:txBody>
          <a:bodyPr/>
          <a:lstStyle/>
          <a:p>
            <a:fld id="{2F5BCA8B-E0EA-4C18-903A-E9EC50CB23F5}" type="slidenum">
              <a:rPr lang="en-US" smtClean="0"/>
              <a:t>9</a:t>
            </a:fld>
            <a:endParaRPr lang="en-US"/>
          </a:p>
        </p:txBody>
      </p:sp>
    </p:spTree>
    <p:extLst>
      <p:ext uri="{BB962C8B-B14F-4D97-AF65-F5344CB8AC3E}">
        <p14:creationId xmlns:p14="http://schemas.microsoft.com/office/powerpoint/2010/main" val="495678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2069"/>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4251744"/>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Box 5">
            <a:extLst>
              <a:ext uri="{FF2B5EF4-FFF2-40B4-BE49-F238E27FC236}">
                <a16:creationId xmlns:a16="http://schemas.microsoft.com/office/drawing/2014/main" id="{113B9832-A440-4956-874D-23CB3CA00478}"/>
              </a:ext>
            </a:extLst>
          </p:cNvPr>
          <p:cNvSpPr txBox="1"/>
          <p:nvPr userDrawn="1"/>
        </p:nvSpPr>
        <p:spPr>
          <a:xfrm>
            <a:off x="1564105" y="6465897"/>
            <a:ext cx="6551194" cy="246221"/>
          </a:xfrm>
          <a:prstGeom prst="rect">
            <a:avLst/>
          </a:prstGeom>
          <a:noFill/>
        </p:spPr>
        <p:txBody>
          <a:bodyPr wrap="square" rtlCol="0">
            <a:spAutoFit/>
          </a:bodyPr>
          <a:lstStyle/>
          <a:p>
            <a:pPr algn="l"/>
            <a:r>
              <a:rPr lang="en-US" sz="1000" dirty="0">
                <a:latin typeface="Franklin Gothic Book" panose="020B0503020102020204" pitchFamily="34" charset="0"/>
              </a:rPr>
              <a:t>1190 S. St. Francis Drive • Santa Fe, NM 87505 • Phone: 505-827-2613 • Fax: 505-827-2530 • nmhealth.org</a:t>
            </a:r>
          </a:p>
        </p:txBody>
      </p:sp>
    </p:spTree>
    <p:extLst>
      <p:ext uri="{BB962C8B-B14F-4D97-AF65-F5344CB8AC3E}">
        <p14:creationId xmlns:p14="http://schemas.microsoft.com/office/powerpoint/2010/main" val="2394058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a:extLst>
              <a:ext uri="{FF2B5EF4-FFF2-40B4-BE49-F238E27FC236}">
                <a16:creationId xmlns:a16="http://schemas.microsoft.com/office/drawing/2014/main" id="{4E7CB3C0-5C46-48A2-A1FD-539523513FA8}"/>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8" name="TextBox 7">
            <a:extLst>
              <a:ext uri="{FF2B5EF4-FFF2-40B4-BE49-F238E27FC236}">
                <a16:creationId xmlns:a16="http://schemas.microsoft.com/office/drawing/2014/main" id="{60D3341E-1B61-466D-8AC2-BF5F9E3EDECF}"/>
              </a:ext>
            </a:extLst>
          </p:cNvPr>
          <p:cNvSpPr txBox="1"/>
          <p:nvPr userDrawn="1"/>
        </p:nvSpPr>
        <p:spPr>
          <a:xfrm>
            <a:off x="1564105" y="6454943"/>
            <a:ext cx="6539163" cy="246221"/>
          </a:xfrm>
          <a:prstGeom prst="rect">
            <a:avLst/>
          </a:prstGeom>
          <a:noFill/>
        </p:spPr>
        <p:txBody>
          <a:bodyPr wrap="square" rtlCol="0">
            <a:spAutoFit/>
          </a:bodyPr>
          <a:lstStyle/>
          <a:p>
            <a:pPr algn="l"/>
            <a:r>
              <a:rPr lang="en-US" sz="1000" dirty="0">
                <a:latin typeface="Franklin Gothic Book" panose="020B0503020102020204" pitchFamily="34" charset="0"/>
              </a:rPr>
              <a:t>1190 S. St. Francis Drive • Santa Fe, NM 87505 • Phone: 505-827-2613 • Fax: 505-827-2530 • nmhealth.org</a:t>
            </a:r>
          </a:p>
        </p:txBody>
      </p:sp>
    </p:spTree>
    <p:extLst>
      <p:ext uri="{BB962C8B-B14F-4D97-AF65-F5344CB8AC3E}">
        <p14:creationId xmlns:p14="http://schemas.microsoft.com/office/powerpoint/2010/main" val="3050107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3">
            <a:extLst>
              <a:ext uri="{FF2B5EF4-FFF2-40B4-BE49-F238E27FC236}">
                <a16:creationId xmlns:a16="http://schemas.microsoft.com/office/drawing/2014/main" id="{B9C34D75-E17C-4752-B575-6EB6569FC5FC}"/>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9" name="TextBox 8">
            <a:extLst>
              <a:ext uri="{FF2B5EF4-FFF2-40B4-BE49-F238E27FC236}">
                <a16:creationId xmlns:a16="http://schemas.microsoft.com/office/drawing/2014/main" id="{FDBDAC80-C41D-4B2B-8E30-995E4C0CC34F}"/>
              </a:ext>
            </a:extLst>
          </p:cNvPr>
          <p:cNvSpPr txBox="1"/>
          <p:nvPr userDrawn="1"/>
        </p:nvSpPr>
        <p:spPr>
          <a:xfrm>
            <a:off x="1570122" y="6454943"/>
            <a:ext cx="6533146" cy="246221"/>
          </a:xfrm>
          <a:prstGeom prst="rect">
            <a:avLst/>
          </a:prstGeom>
          <a:noFill/>
        </p:spPr>
        <p:txBody>
          <a:bodyPr wrap="square" rtlCol="0">
            <a:spAutoFit/>
          </a:bodyPr>
          <a:lstStyle/>
          <a:p>
            <a:pPr algn="l"/>
            <a:r>
              <a:rPr lang="en-US" sz="1000" dirty="0">
                <a:latin typeface="Franklin Gothic Book" panose="020B0503020102020204" pitchFamily="34" charset="0"/>
              </a:rPr>
              <a:t>1190 S. St. Francis Drive • Santa Fe, NM 87505 • Phone: 505-827-2613 • Fax: 505-827-2530 • nmhealth.org</a:t>
            </a:r>
          </a:p>
        </p:txBody>
      </p:sp>
    </p:spTree>
    <p:extLst>
      <p:ext uri="{BB962C8B-B14F-4D97-AF65-F5344CB8AC3E}">
        <p14:creationId xmlns:p14="http://schemas.microsoft.com/office/powerpoint/2010/main" val="2950587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3">
            <a:extLst>
              <a:ext uri="{FF2B5EF4-FFF2-40B4-BE49-F238E27FC236}">
                <a16:creationId xmlns:a16="http://schemas.microsoft.com/office/drawing/2014/main" id="{12C79640-84E6-4FFB-A42C-86B74312506D}"/>
              </a:ext>
            </a:extLst>
          </p:cNvPr>
          <p:cNvSpPr>
            <a:spLocks noGrp="1"/>
          </p:cNvSpPr>
          <p:nvPr>
            <p:ph type="sldNum" sz="quarter" idx="10"/>
          </p:nvPr>
        </p:nvSpPr>
        <p:spPr>
          <a:xfrm>
            <a:off x="7918263" y="0"/>
            <a:ext cx="1194174" cy="254934"/>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11" name="TextBox 10">
            <a:extLst>
              <a:ext uri="{FF2B5EF4-FFF2-40B4-BE49-F238E27FC236}">
                <a16:creationId xmlns:a16="http://schemas.microsoft.com/office/drawing/2014/main" id="{FDB534D4-FB0F-450D-BAC0-FC90F43D6BD2}"/>
              </a:ext>
            </a:extLst>
          </p:cNvPr>
          <p:cNvSpPr txBox="1"/>
          <p:nvPr userDrawn="1"/>
        </p:nvSpPr>
        <p:spPr>
          <a:xfrm>
            <a:off x="1618246" y="6454943"/>
            <a:ext cx="6485021" cy="246221"/>
          </a:xfrm>
          <a:prstGeom prst="rect">
            <a:avLst/>
          </a:prstGeom>
          <a:noFill/>
        </p:spPr>
        <p:txBody>
          <a:bodyPr wrap="square" rtlCol="0">
            <a:spAutoFit/>
          </a:bodyPr>
          <a:lstStyle/>
          <a:p>
            <a:pPr algn="l"/>
            <a:r>
              <a:rPr lang="en-US" sz="1000" dirty="0">
                <a:latin typeface="Franklin Gothic Book" panose="020B0503020102020204" pitchFamily="34" charset="0"/>
              </a:rPr>
              <a:t>1190 S. St. Francis Drive • Santa Fe, NM 87505 • Phone: 505-827-2613 • Fax: 505-827-2530 • nmhealth.org</a:t>
            </a:r>
          </a:p>
        </p:txBody>
      </p:sp>
    </p:spTree>
    <p:extLst>
      <p:ext uri="{BB962C8B-B14F-4D97-AF65-F5344CB8AC3E}">
        <p14:creationId xmlns:p14="http://schemas.microsoft.com/office/powerpoint/2010/main" val="3552078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3">
            <a:extLst>
              <a:ext uri="{FF2B5EF4-FFF2-40B4-BE49-F238E27FC236}">
                <a16:creationId xmlns:a16="http://schemas.microsoft.com/office/drawing/2014/main" id="{AF30E693-44FE-446E-AE85-B7B2DD2EAC36}"/>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TextBox 6">
            <a:extLst>
              <a:ext uri="{FF2B5EF4-FFF2-40B4-BE49-F238E27FC236}">
                <a16:creationId xmlns:a16="http://schemas.microsoft.com/office/drawing/2014/main" id="{5CC4E522-0844-4148-9539-0AFE902F3227}"/>
              </a:ext>
            </a:extLst>
          </p:cNvPr>
          <p:cNvSpPr txBox="1"/>
          <p:nvPr userDrawn="1"/>
        </p:nvSpPr>
        <p:spPr>
          <a:xfrm>
            <a:off x="1618246" y="6454943"/>
            <a:ext cx="6485021" cy="246221"/>
          </a:xfrm>
          <a:prstGeom prst="rect">
            <a:avLst/>
          </a:prstGeom>
          <a:noFill/>
        </p:spPr>
        <p:txBody>
          <a:bodyPr wrap="square" rtlCol="0">
            <a:spAutoFit/>
          </a:bodyPr>
          <a:lstStyle/>
          <a:p>
            <a:pPr algn="l"/>
            <a:r>
              <a:rPr lang="en-US" sz="1000" dirty="0">
                <a:latin typeface="Franklin Gothic Book" panose="020B0503020102020204" pitchFamily="34" charset="0"/>
              </a:rPr>
              <a:t>1190 S. St. Francis Drive • Santa Fe, NM 87505 • Phone: 505-827-2613 • Fax: 505-827-2530 • nmhealth.org</a:t>
            </a:r>
          </a:p>
        </p:txBody>
      </p:sp>
    </p:spTree>
    <p:extLst>
      <p:ext uri="{BB962C8B-B14F-4D97-AF65-F5344CB8AC3E}">
        <p14:creationId xmlns:p14="http://schemas.microsoft.com/office/powerpoint/2010/main" val="374683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5FF015D8-B942-494C-84B9-D339283D9DC0}"/>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6" name="TextBox 5">
            <a:extLst>
              <a:ext uri="{FF2B5EF4-FFF2-40B4-BE49-F238E27FC236}">
                <a16:creationId xmlns:a16="http://schemas.microsoft.com/office/drawing/2014/main" id="{CEC4868E-5D98-4D60-AF43-E5B50721F219}"/>
              </a:ext>
            </a:extLst>
          </p:cNvPr>
          <p:cNvSpPr txBox="1"/>
          <p:nvPr userDrawn="1"/>
        </p:nvSpPr>
        <p:spPr>
          <a:xfrm>
            <a:off x="1618246" y="6454943"/>
            <a:ext cx="6485021" cy="246221"/>
          </a:xfrm>
          <a:prstGeom prst="rect">
            <a:avLst/>
          </a:prstGeom>
          <a:noFill/>
        </p:spPr>
        <p:txBody>
          <a:bodyPr wrap="square" rtlCol="0">
            <a:spAutoFit/>
          </a:bodyPr>
          <a:lstStyle/>
          <a:p>
            <a:pPr algn="l"/>
            <a:r>
              <a:rPr lang="en-US" sz="1000" dirty="0">
                <a:latin typeface="Franklin Gothic Book" panose="020B0503020102020204" pitchFamily="34" charset="0"/>
              </a:rPr>
              <a:t>1190 S. St. Francis Drive • Santa Fe, NM 87505 • Phone: 505-827-2613 • Fax: 505-827-2530 • nmhealth.org</a:t>
            </a:r>
          </a:p>
        </p:txBody>
      </p:sp>
    </p:spTree>
    <p:extLst>
      <p:ext uri="{BB962C8B-B14F-4D97-AF65-F5344CB8AC3E}">
        <p14:creationId xmlns:p14="http://schemas.microsoft.com/office/powerpoint/2010/main" val="2168072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3">
            <a:extLst>
              <a:ext uri="{FF2B5EF4-FFF2-40B4-BE49-F238E27FC236}">
                <a16:creationId xmlns:a16="http://schemas.microsoft.com/office/drawing/2014/main" id="{2F629196-C51B-47EC-BC81-5A6745A43C0A}"/>
              </a:ext>
            </a:extLst>
          </p:cNvPr>
          <p:cNvSpPr>
            <a:spLocks noGrp="1"/>
          </p:cNvSpPr>
          <p:nvPr>
            <p:ph type="sldNum" sz="quarter" idx="4"/>
          </p:nvPr>
        </p:nvSpPr>
        <p:spPr>
          <a:xfrm>
            <a:off x="7918263" y="29369"/>
            <a:ext cx="1194174" cy="254934"/>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9" name="TextBox 8">
            <a:extLst>
              <a:ext uri="{FF2B5EF4-FFF2-40B4-BE49-F238E27FC236}">
                <a16:creationId xmlns:a16="http://schemas.microsoft.com/office/drawing/2014/main" id="{5ACC0447-D206-4940-B07D-C257E05EB468}"/>
              </a:ext>
            </a:extLst>
          </p:cNvPr>
          <p:cNvSpPr txBox="1"/>
          <p:nvPr userDrawn="1"/>
        </p:nvSpPr>
        <p:spPr>
          <a:xfrm>
            <a:off x="1618246" y="6454943"/>
            <a:ext cx="6485021" cy="246221"/>
          </a:xfrm>
          <a:prstGeom prst="rect">
            <a:avLst/>
          </a:prstGeom>
          <a:noFill/>
        </p:spPr>
        <p:txBody>
          <a:bodyPr wrap="square" rtlCol="0">
            <a:spAutoFit/>
          </a:bodyPr>
          <a:lstStyle/>
          <a:p>
            <a:pPr algn="l"/>
            <a:r>
              <a:rPr lang="en-US" sz="1000" dirty="0">
                <a:latin typeface="Franklin Gothic Book" panose="020B0503020102020204" pitchFamily="34" charset="0"/>
              </a:rPr>
              <a:t>1190 S. St. Francis Drive • Santa Fe, NM 87505 • Phone: 505-827-2613 • Fax: 505-827-2530 • nmhealth.org</a:t>
            </a:r>
          </a:p>
        </p:txBody>
      </p:sp>
    </p:spTree>
    <p:extLst>
      <p:ext uri="{BB962C8B-B14F-4D97-AF65-F5344CB8AC3E}">
        <p14:creationId xmlns:p14="http://schemas.microsoft.com/office/powerpoint/2010/main" val="4149184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p:cNvSpPr txBox="1"/>
          <p:nvPr userDrawn="1"/>
        </p:nvSpPr>
        <p:spPr>
          <a:xfrm>
            <a:off x="1618246" y="6454943"/>
            <a:ext cx="6485021" cy="246221"/>
          </a:xfrm>
          <a:prstGeom prst="rect">
            <a:avLst/>
          </a:prstGeom>
          <a:noFill/>
        </p:spPr>
        <p:txBody>
          <a:bodyPr wrap="square" rtlCol="0">
            <a:spAutoFit/>
          </a:bodyPr>
          <a:lstStyle/>
          <a:p>
            <a:pPr algn="l"/>
            <a:r>
              <a:rPr lang="en-US" sz="1000" dirty="0">
                <a:latin typeface="Franklin Gothic Book" panose="020B0503020102020204" pitchFamily="34" charset="0"/>
              </a:rPr>
              <a:t>1190 S. St. Francis Drive • Santa Fe, NM 87505 • Phone: 505-827-2613 • Fax: 505-827-2530 • nmhealth.org</a:t>
            </a:r>
          </a:p>
        </p:txBody>
      </p:sp>
      <p:sp>
        <p:nvSpPr>
          <p:cNvPr id="8" name="Slide Number Placeholder 3">
            <a:extLst>
              <a:ext uri="{FF2B5EF4-FFF2-40B4-BE49-F238E27FC236}">
                <a16:creationId xmlns:a16="http://schemas.microsoft.com/office/drawing/2014/main" id="{4C0806A5-D7A5-4707-987B-441451DFEE1A}"/>
              </a:ext>
            </a:extLst>
          </p:cNvPr>
          <p:cNvSpPr>
            <a:spLocks noGrp="1"/>
          </p:cNvSpPr>
          <p:nvPr>
            <p:ph type="sldNum" sz="quarter" idx="4"/>
          </p:nvPr>
        </p:nvSpPr>
        <p:spPr>
          <a:xfrm>
            <a:off x="7918263" y="47574"/>
            <a:ext cx="1194174" cy="254934"/>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787190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F17D-CFF1-4F35-9268-5E529218AE57}"/>
              </a:ext>
            </a:extLst>
          </p:cNvPr>
          <p:cNvSpPr>
            <a:spLocks noGrp="1"/>
          </p:cNvSpPr>
          <p:nvPr>
            <p:ph type="title"/>
          </p:nvPr>
        </p:nvSpPr>
        <p:spPr>
          <a:xfrm>
            <a:off x="628650" y="1020847"/>
            <a:ext cx="7886700" cy="1325563"/>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9217F02-268A-4653-BC51-B0FBF4DA3FCC}"/>
              </a:ext>
            </a:extLst>
          </p:cNvPr>
          <p:cNvSpPr>
            <a:spLocks noGrp="1"/>
          </p:cNvSpPr>
          <p:nvPr>
            <p:ph type="sldNum" sz="quarter" idx="10"/>
          </p:nvPr>
        </p:nvSpPr>
        <p:spPr>
          <a:xfrm>
            <a:off x="7918263" y="6550641"/>
            <a:ext cx="1194174" cy="254934"/>
          </a:xfrm>
        </p:spPr>
        <p:txBody>
          <a:bodyPr/>
          <a:lstStyle/>
          <a:p>
            <a:endParaRPr lang="en-US" dirty="0"/>
          </a:p>
        </p:txBody>
      </p:sp>
      <p:sp>
        <p:nvSpPr>
          <p:cNvPr id="4" name="TextBox 3">
            <a:extLst>
              <a:ext uri="{FF2B5EF4-FFF2-40B4-BE49-F238E27FC236}">
                <a16:creationId xmlns:a16="http://schemas.microsoft.com/office/drawing/2014/main" id="{F8F31FD1-7176-4411-8443-CB945B712C66}"/>
              </a:ext>
            </a:extLst>
          </p:cNvPr>
          <p:cNvSpPr txBox="1"/>
          <p:nvPr userDrawn="1"/>
        </p:nvSpPr>
        <p:spPr>
          <a:xfrm>
            <a:off x="1594184" y="120317"/>
            <a:ext cx="7549816" cy="246221"/>
          </a:xfrm>
          <a:prstGeom prst="rect">
            <a:avLst/>
          </a:prstGeom>
          <a:noFill/>
        </p:spPr>
        <p:txBody>
          <a:bodyPr wrap="square" rtlCol="0">
            <a:spAutoFit/>
          </a:bodyPr>
          <a:lstStyle/>
          <a:p>
            <a:pPr algn="l"/>
            <a:r>
              <a:rPr lang="en-US" sz="1000" dirty="0">
                <a:latin typeface="Franklin Gothic Book" panose="020B0503020102020204" pitchFamily="34" charset="0"/>
              </a:rPr>
              <a:t>1190 S. St. Francis Drive • Santa Fe, NM 87505 • Phone: 505-827-2613 • Fax: 505-827-2530 • nmhealth.org</a:t>
            </a:r>
          </a:p>
        </p:txBody>
      </p:sp>
    </p:spTree>
    <p:extLst>
      <p:ext uri="{BB962C8B-B14F-4D97-AF65-F5344CB8AC3E}">
        <p14:creationId xmlns:p14="http://schemas.microsoft.com/office/powerpoint/2010/main" val="3592837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4D9FABE6-FDD6-4734-B0A6-DABC24178DDD}"/>
              </a:ext>
            </a:extLst>
          </p:cNvPr>
          <p:cNvSpPr>
            <a:spLocks noGrp="1"/>
          </p:cNvSpPr>
          <p:nvPr>
            <p:ph type="sldNum" sz="quarter" idx="4"/>
          </p:nvPr>
        </p:nvSpPr>
        <p:spPr>
          <a:xfrm>
            <a:off x="7918263" y="42724"/>
            <a:ext cx="1194174" cy="254934"/>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198829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askleo.com/why-are-there-duplicate-files-on-my-compute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www.revistacloudcomputing.com/2013/05/documentos-en-la-nub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FAQ_icon.sv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commons.wikimedia.org/wiki/File:Gnome-preferences-other.svg" TargetMode="Externa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nmhealth.org/about/ddsd/pgsv/sdw/"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nmhealth.org/about/ddsd/pgsv/csw/"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NM.Customers@state.nm.u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ED521D-7C07-444B-B8E3-CC3503E0532E}"/>
              </a:ext>
            </a:extLst>
          </p:cNvPr>
          <p:cNvSpPr>
            <a:spLocks noGrp="1"/>
          </p:cNvSpPr>
          <p:nvPr>
            <p:ph type="ctrTitle"/>
          </p:nvPr>
        </p:nvSpPr>
        <p:spPr>
          <a:xfrm>
            <a:off x="685800" y="1772068"/>
            <a:ext cx="7772400" cy="3276669"/>
          </a:xfrm>
        </p:spPr>
        <p:txBody>
          <a:bodyPr>
            <a:normAutofit fontScale="90000"/>
          </a:bodyPr>
          <a:lstStyle/>
          <a:p>
            <a:r>
              <a:rPr lang="en-US" dirty="0"/>
              <a:t>Employer of Record </a:t>
            </a:r>
            <a:br>
              <a:rPr lang="en-US" dirty="0"/>
            </a:br>
            <a:r>
              <a:rPr lang="en-US" dirty="0"/>
              <a:t>(EOR)</a:t>
            </a:r>
            <a:br>
              <a:rPr lang="en-US" dirty="0"/>
            </a:br>
            <a:r>
              <a:rPr lang="en-US" dirty="0"/>
              <a:t>An Important Job in the Waiver Participant’s Life   </a:t>
            </a:r>
          </a:p>
        </p:txBody>
      </p:sp>
      <p:sp>
        <p:nvSpPr>
          <p:cNvPr id="5" name="Subtitle 4">
            <a:extLst>
              <a:ext uri="{FF2B5EF4-FFF2-40B4-BE49-F238E27FC236}">
                <a16:creationId xmlns:a16="http://schemas.microsoft.com/office/drawing/2014/main" id="{CE15020D-72F2-4511-A27E-04F71B570D3C}"/>
              </a:ext>
            </a:extLst>
          </p:cNvPr>
          <p:cNvSpPr>
            <a:spLocks noGrp="1"/>
          </p:cNvSpPr>
          <p:nvPr>
            <p:ph type="subTitle" idx="1"/>
          </p:nvPr>
        </p:nvSpPr>
        <p:spPr>
          <a:xfrm>
            <a:off x="1143000" y="4704862"/>
            <a:ext cx="6858000" cy="1202644"/>
          </a:xfrm>
        </p:spPr>
        <p:txBody>
          <a:bodyPr>
            <a:normAutofit/>
          </a:bodyPr>
          <a:lstStyle/>
          <a:p>
            <a:endParaRPr lang="en-US" dirty="0"/>
          </a:p>
          <a:p>
            <a:r>
              <a:rPr lang="en-US" dirty="0"/>
              <a:t>Supports Waiver 2020</a:t>
            </a:r>
          </a:p>
        </p:txBody>
      </p:sp>
    </p:spTree>
    <p:extLst>
      <p:ext uri="{BB962C8B-B14F-4D97-AF65-F5344CB8AC3E}">
        <p14:creationId xmlns:p14="http://schemas.microsoft.com/office/powerpoint/2010/main" val="3116434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3B206-1C56-41BE-A30A-DA0F0A005853}"/>
              </a:ext>
            </a:extLst>
          </p:cNvPr>
          <p:cNvSpPr>
            <a:spLocks noGrp="1"/>
          </p:cNvSpPr>
          <p:nvPr>
            <p:ph type="title"/>
          </p:nvPr>
        </p:nvSpPr>
        <p:spPr>
          <a:xfrm>
            <a:off x="628650" y="365127"/>
            <a:ext cx="7886700" cy="827570"/>
          </a:xfrm>
        </p:spPr>
        <p:txBody>
          <a:bodyPr/>
          <a:lstStyle/>
          <a:p>
            <a:r>
              <a:rPr lang="en-US" dirty="0"/>
              <a:t>Employer Authority </a:t>
            </a:r>
          </a:p>
        </p:txBody>
      </p:sp>
      <p:graphicFrame>
        <p:nvGraphicFramePr>
          <p:cNvPr id="5" name="Content Placeholder 4">
            <a:extLst>
              <a:ext uri="{FF2B5EF4-FFF2-40B4-BE49-F238E27FC236}">
                <a16:creationId xmlns:a16="http://schemas.microsoft.com/office/drawing/2014/main" id="{26A4B079-A713-4586-B735-0D6E5947546C}"/>
              </a:ext>
            </a:extLst>
          </p:cNvPr>
          <p:cNvGraphicFramePr>
            <a:graphicFrameLocks noGrp="1"/>
          </p:cNvGraphicFramePr>
          <p:nvPr>
            <p:ph idx="1"/>
            <p:extLst>
              <p:ext uri="{D42A27DB-BD31-4B8C-83A1-F6EECF244321}">
                <p14:modId xmlns:p14="http://schemas.microsoft.com/office/powerpoint/2010/main" val="3881516228"/>
              </p:ext>
            </p:extLst>
          </p:nvPr>
        </p:nvGraphicFramePr>
        <p:xfrm>
          <a:off x="721416" y="1454564"/>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9C83614B-3A7C-4303-B81F-F97545F22644}"/>
              </a:ext>
            </a:extLst>
          </p:cNvPr>
          <p:cNvSpPr>
            <a:spLocks noGrp="1"/>
          </p:cNvSpPr>
          <p:nvPr>
            <p:ph type="sldNum" sz="quarter" idx="4"/>
          </p:nvPr>
        </p:nvSpPr>
        <p:spPr/>
        <p:txBody>
          <a:bodyPr/>
          <a:lstStyle/>
          <a:p>
            <a:fld id="{A334E8E7-CAFE-4A91-9803-3D2866221961}" type="slidenum">
              <a:rPr lang="en-US" smtClean="0"/>
              <a:t>10</a:t>
            </a:fld>
            <a:endParaRPr lang="en-US" dirty="0"/>
          </a:p>
        </p:txBody>
      </p:sp>
    </p:spTree>
    <p:extLst>
      <p:ext uri="{BB962C8B-B14F-4D97-AF65-F5344CB8AC3E}">
        <p14:creationId xmlns:p14="http://schemas.microsoft.com/office/powerpoint/2010/main" val="4071478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126D4-C769-4077-ACC5-5B63EF2B9C32}"/>
              </a:ext>
            </a:extLst>
          </p:cNvPr>
          <p:cNvSpPr>
            <a:spLocks noGrp="1"/>
          </p:cNvSpPr>
          <p:nvPr>
            <p:ph type="title"/>
          </p:nvPr>
        </p:nvSpPr>
        <p:spPr/>
        <p:txBody>
          <a:bodyPr/>
          <a:lstStyle/>
          <a:p>
            <a:r>
              <a:rPr lang="en-US" dirty="0"/>
              <a:t>Big Job/Important Job</a:t>
            </a:r>
          </a:p>
        </p:txBody>
      </p:sp>
      <p:sp>
        <p:nvSpPr>
          <p:cNvPr id="3" name="Content Placeholder 2">
            <a:extLst>
              <a:ext uri="{FF2B5EF4-FFF2-40B4-BE49-F238E27FC236}">
                <a16:creationId xmlns:a16="http://schemas.microsoft.com/office/drawing/2014/main" id="{9969540A-A233-4611-8448-FCD0D9B0A52E}"/>
              </a:ext>
            </a:extLst>
          </p:cNvPr>
          <p:cNvSpPr>
            <a:spLocks noGrp="1"/>
          </p:cNvSpPr>
          <p:nvPr>
            <p:ph idx="1"/>
          </p:nvPr>
        </p:nvSpPr>
        <p:spPr/>
        <p:txBody>
          <a:bodyPr/>
          <a:lstStyle/>
          <a:p>
            <a:pPr marL="0" indent="0">
              <a:buNone/>
            </a:pPr>
            <a:r>
              <a:rPr lang="en-US" dirty="0"/>
              <a:t>The EOR has a lot to do including: </a:t>
            </a:r>
          </a:p>
          <a:p>
            <a:r>
              <a:rPr lang="en-US" dirty="0"/>
              <a:t>Hiring</a:t>
            </a:r>
          </a:p>
          <a:p>
            <a:r>
              <a:rPr lang="en-US" dirty="0"/>
              <a:t>Supervising </a:t>
            </a:r>
          </a:p>
          <a:p>
            <a:r>
              <a:rPr lang="en-US" dirty="0"/>
              <a:t>Firing </a:t>
            </a:r>
          </a:p>
          <a:p>
            <a:r>
              <a:rPr lang="en-US" dirty="0"/>
              <a:t>Paperwork</a:t>
            </a:r>
          </a:p>
          <a:p>
            <a:r>
              <a:rPr lang="en-US" dirty="0"/>
              <a:t>Monitoring that employees and vendors meet qualifications, follow approved budget and service standards</a:t>
            </a:r>
          </a:p>
        </p:txBody>
      </p:sp>
      <p:sp>
        <p:nvSpPr>
          <p:cNvPr id="4" name="Slide Number Placeholder 3">
            <a:extLst>
              <a:ext uri="{FF2B5EF4-FFF2-40B4-BE49-F238E27FC236}">
                <a16:creationId xmlns:a16="http://schemas.microsoft.com/office/drawing/2014/main" id="{65EE0E7D-EE99-488B-A5A7-0B249CB85D52}"/>
              </a:ext>
            </a:extLst>
          </p:cNvPr>
          <p:cNvSpPr>
            <a:spLocks noGrp="1"/>
          </p:cNvSpPr>
          <p:nvPr>
            <p:ph type="sldNum" sz="quarter" idx="4"/>
          </p:nvPr>
        </p:nvSpPr>
        <p:spPr/>
        <p:txBody>
          <a:bodyPr/>
          <a:lstStyle/>
          <a:p>
            <a:fld id="{A928D82E-4939-41DF-A4EC-BEFE8E9107C8}" type="slidenum">
              <a:rPr lang="en-US" smtClean="0"/>
              <a:t>11</a:t>
            </a:fld>
            <a:endParaRPr lang="en-US" dirty="0"/>
          </a:p>
        </p:txBody>
      </p:sp>
    </p:spTree>
    <p:extLst>
      <p:ext uri="{BB962C8B-B14F-4D97-AF65-F5344CB8AC3E}">
        <p14:creationId xmlns:p14="http://schemas.microsoft.com/office/powerpoint/2010/main" val="1082567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11343-C1E2-4272-8C07-441DCCDE753D}"/>
              </a:ext>
            </a:extLst>
          </p:cNvPr>
          <p:cNvSpPr>
            <a:spLocks noGrp="1"/>
          </p:cNvSpPr>
          <p:nvPr>
            <p:ph type="title"/>
          </p:nvPr>
        </p:nvSpPr>
        <p:spPr>
          <a:xfrm>
            <a:off x="840699" y="343740"/>
            <a:ext cx="5605629" cy="994172"/>
          </a:xfrm>
        </p:spPr>
        <p:txBody>
          <a:bodyPr>
            <a:normAutofit/>
          </a:bodyPr>
          <a:lstStyle/>
          <a:p>
            <a:r>
              <a:rPr lang="en-US" sz="3850" dirty="0"/>
              <a:t>Hiring and Supervising</a:t>
            </a:r>
          </a:p>
        </p:txBody>
      </p:sp>
      <p:sp>
        <p:nvSpPr>
          <p:cNvPr id="3" name="Content Placeholder 2">
            <a:extLst>
              <a:ext uri="{FF2B5EF4-FFF2-40B4-BE49-F238E27FC236}">
                <a16:creationId xmlns:a16="http://schemas.microsoft.com/office/drawing/2014/main" id="{3744F30F-FB5C-43D4-B8C7-CB7C3C5EC2D0}"/>
              </a:ext>
            </a:extLst>
          </p:cNvPr>
          <p:cNvSpPr>
            <a:spLocks noGrp="1"/>
          </p:cNvSpPr>
          <p:nvPr>
            <p:ph idx="1"/>
          </p:nvPr>
        </p:nvSpPr>
        <p:spPr>
          <a:xfrm>
            <a:off x="32052" y="1128668"/>
            <a:ext cx="7063139" cy="5385592"/>
          </a:xfrm>
        </p:spPr>
        <p:txBody>
          <a:bodyPr anchor="ctr">
            <a:normAutofit lnSpcReduction="10000"/>
          </a:bodyPr>
          <a:lstStyle/>
          <a:p>
            <a:pPr marL="0" indent="0">
              <a:buNone/>
            </a:pPr>
            <a:endParaRPr lang="en-US" sz="1400" dirty="0"/>
          </a:p>
          <a:p>
            <a:pPr lvl="1">
              <a:buFont typeface="Wingdings" panose="05000000000000000000" pitchFamily="2" charset="2"/>
              <a:buChar char="ü"/>
            </a:pPr>
            <a:endParaRPr lang="en-US" sz="2200" dirty="0">
              <a:solidFill>
                <a:schemeClr val="accent6">
                  <a:lumMod val="75000"/>
                </a:schemeClr>
              </a:solidFill>
            </a:endParaRPr>
          </a:p>
          <a:p>
            <a:pPr lvl="1">
              <a:buFont typeface="Wingdings" panose="05000000000000000000" pitchFamily="2" charset="2"/>
              <a:buChar char="ü"/>
            </a:pPr>
            <a:r>
              <a:rPr lang="en-US" sz="2200" dirty="0"/>
              <a:t>Interviewing employees</a:t>
            </a:r>
          </a:p>
          <a:p>
            <a:pPr lvl="1">
              <a:buFont typeface="Wingdings" panose="05000000000000000000" pitchFamily="2" charset="2"/>
              <a:buChar char="ü"/>
            </a:pPr>
            <a:r>
              <a:rPr lang="en-US" sz="2200" dirty="0"/>
              <a:t>Checking references</a:t>
            </a:r>
          </a:p>
          <a:p>
            <a:pPr lvl="1">
              <a:buFont typeface="Wingdings" panose="05000000000000000000" pitchFamily="2" charset="2"/>
              <a:buChar char="ü"/>
            </a:pPr>
            <a:r>
              <a:rPr lang="en-US" sz="2200" dirty="0"/>
              <a:t>Not hiring an employee unless the participant is comfortable </a:t>
            </a:r>
          </a:p>
          <a:p>
            <a:pPr lvl="1">
              <a:buFont typeface="Wingdings" panose="05000000000000000000" pitchFamily="2" charset="2"/>
              <a:buChar char="ü"/>
            </a:pPr>
            <a:r>
              <a:rPr lang="en-US" sz="2200" dirty="0"/>
              <a:t>Being sure employees receive training as required</a:t>
            </a:r>
          </a:p>
          <a:p>
            <a:pPr lvl="1">
              <a:buFont typeface="Wingdings" panose="05000000000000000000" pitchFamily="2" charset="2"/>
              <a:buChar char="ü"/>
            </a:pPr>
            <a:r>
              <a:rPr lang="en-US" sz="2200" dirty="0"/>
              <a:t>Completing paperwork on time so employees get paid </a:t>
            </a:r>
          </a:p>
          <a:p>
            <a:pPr lvl="1">
              <a:buFont typeface="Wingdings" panose="05000000000000000000" pitchFamily="2" charset="2"/>
              <a:buChar char="ü"/>
            </a:pPr>
            <a:r>
              <a:rPr lang="en-US" sz="2200" dirty="0"/>
              <a:t>Looking for more training opportunities when needed </a:t>
            </a:r>
          </a:p>
          <a:p>
            <a:pPr lvl="1">
              <a:buFont typeface="Wingdings" panose="05000000000000000000" pitchFamily="2" charset="2"/>
              <a:buChar char="ü"/>
            </a:pPr>
            <a:r>
              <a:rPr lang="en-US" sz="2200" dirty="0"/>
              <a:t>Listening and support</a:t>
            </a:r>
          </a:p>
          <a:p>
            <a:pPr lvl="1">
              <a:buFont typeface="Wingdings" panose="05000000000000000000" pitchFamily="2" charset="2"/>
              <a:buChar char="ü"/>
            </a:pPr>
            <a:r>
              <a:rPr lang="en-US" sz="2200" dirty="0"/>
              <a:t>Providing feedback early before problems get too big </a:t>
            </a:r>
          </a:p>
          <a:p>
            <a:pPr>
              <a:buFont typeface="Wingdings" panose="05000000000000000000" pitchFamily="2" charset="2"/>
              <a:buChar char="ü"/>
            </a:pPr>
            <a:endParaRPr lang="en-US" sz="2200" dirty="0">
              <a:solidFill>
                <a:schemeClr val="accent6">
                  <a:lumMod val="75000"/>
                </a:schemeClr>
              </a:solidFill>
            </a:endParaRPr>
          </a:p>
          <a:p>
            <a:endParaRPr lang="en-US" sz="1000" dirty="0"/>
          </a:p>
          <a:p>
            <a:pPr marL="0" indent="0">
              <a:buNone/>
            </a:pPr>
            <a:endParaRPr lang="en-US" sz="1000" dirty="0"/>
          </a:p>
          <a:p>
            <a:pPr marL="0" indent="0">
              <a:buNone/>
            </a:pPr>
            <a:r>
              <a:rPr lang="en-US" sz="1000" dirty="0"/>
              <a:t> </a:t>
            </a:r>
          </a:p>
          <a:p>
            <a:pPr marL="0" indent="0">
              <a:buNone/>
            </a:pPr>
            <a:endParaRPr lang="en-US" sz="1000" dirty="0"/>
          </a:p>
          <a:p>
            <a:pPr marL="0" indent="0">
              <a:buNone/>
            </a:pPr>
            <a:endParaRPr lang="en-US" sz="1000" dirty="0"/>
          </a:p>
          <a:p>
            <a:pPr marL="0" indent="0">
              <a:buNone/>
            </a:pPr>
            <a:endParaRPr lang="en-US" sz="1000" dirty="0"/>
          </a:p>
        </p:txBody>
      </p:sp>
      <p:sp>
        <p:nvSpPr>
          <p:cNvPr id="17"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Graphic 7" descr="Group Success">
            <a:extLst>
              <a:ext uri="{FF2B5EF4-FFF2-40B4-BE49-F238E27FC236}">
                <a16:creationId xmlns:a16="http://schemas.microsoft.com/office/drawing/2014/main" id="{B96BEE76-4BB2-4DC1-BCED-9466CF8727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
        <p:nvSpPr>
          <p:cNvPr id="4" name="Slide Number Placeholder 3">
            <a:extLst>
              <a:ext uri="{FF2B5EF4-FFF2-40B4-BE49-F238E27FC236}">
                <a16:creationId xmlns:a16="http://schemas.microsoft.com/office/drawing/2014/main" id="{741B8CDF-BBF6-4345-A0B6-63EE563ECAB7}"/>
              </a:ext>
            </a:extLst>
          </p:cNvPr>
          <p:cNvSpPr>
            <a:spLocks noGrp="1"/>
          </p:cNvSpPr>
          <p:nvPr>
            <p:ph type="sldNum" sz="quarter" idx="4"/>
          </p:nvPr>
        </p:nvSpPr>
        <p:spPr>
          <a:xfrm>
            <a:off x="6383035" y="148187"/>
            <a:ext cx="759278" cy="273844"/>
          </a:xfrm>
        </p:spPr>
        <p:txBody>
          <a:bodyPr>
            <a:normAutofit/>
          </a:bodyPr>
          <a:lstStyle/>
          <a:p>
            <a:pPr>
              <a:spcAft>
                <a:spcPts val="600"/>
              </a:spcAft>
            </a:pPr>
            <a:fld id="{62663A94-6E95-4634-B868-855DA7F26070}" type="slidenum">
              <a:rPr lang="en-US" sz="920">
                <a:solidFill>
                  <a:schemeClr val="tx1"/>
                </a:solidFill>
              </a:rPr>
              <a:pPr>
                <a:spcAft>
                  <a:spcPts val="600"/>
                </a:spcAft>
              </a:pPr>
              <a:t>12</a:t>
            </a:fld>
            <a:endParaRPr lang="en-US" sz="920" dirty="0">
              <a:solidFill>
                <a:schemeClr val="tx1"/>
              </a:solidFill>
            </a:endParaRPr>
          </a:p>
        </p:txBody>
      </p:sp>
    </p:spTree>
    <p:extLst>
      <p:ext uri="{BB962C8B-B14F-4D97-AF65-F5344CB8AC3E}">
        <p14:creationId xmlns:p14="http://schemas.microsoft.com/office/powerpoint/2010/main" val="1363126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5F7E7-2415-48AD-A403-C736452EDE42}"/>
              </a:ext>
            </a:extLst>
          </p:cNvPr>
          <p:cNvSpPr>
            <a:spLocks noGrp="1"/>
          </p:cNvSpPr>
          <p:nvPr>
            <p:ph type="title"/>
          </p:nvPr>
        </p:nvSpPr>
        <p:spPr/>
        <p:txBody>
          <a:bodyPr/>
          <a:lstStyle/>
          <a:p>
            <a:r>
              <a:rPr lang="en-US" dirty="0"/>
              <a:t>Friends and Family Members </a:t>
            </a:r>
          </a:p>
        </p:txBody>
      </p:sp>
      <p:sp>
        <p:nvSpPr>
          <p:cNvPr id="3" name="Content Placeholder 2">
            <a:extLst>
              <a:ext uri="{FF2B5EF4-FFF2-40B4-BE49-F238E27FC236}">
                <a16:creationId xmlns:a16="http://schemas.microsoft.com/office/drawing/2014/main" id="{7E6F8BE7-C998-48DA-9757-D70BD1027B1B}"/>
              </a:ext>
            </a:extLst>
          </p:cNvPr>
          <p:cNvSpPr>
            <a:spLocks noGrp="1"/>
          </p:cNvSpPr>
          <p:nvPr>
            <p:ph idx="1"/>
          </p:nvPr>
        </p:nvSpPr>
        <p:spPr/>
        <p:txBody>
          <a:bodyPr>
            <a:normAutofit fontScale="92500" lnSpcReduction="20000"/>
          </a:bodyPr>
          <a:lstStyle/>
          <a:p>
            <a:r>
              <a:rPr lang="en-US" dirty="0"/>
              <a:t>Hiring friends and family members can assure great care and dedication</a:t>
            </a:r>
          </a:p>
          <a:p>
            <a:r>
              <a:rPr lang="en-US" dirty="0"/>
              <a:t>Hiring friends and family members can make supervision tricky </a:t>
            </a:r>
          </a:p>
          <a:p>
            <a:r>
              <a:rPr lang="en-US" dirty="0"/>
              <a:t>Consider what it might be like to fire a friend or family member</a:t>
            </a:r>
          </a:p>
          <a:p>
            <a:r>
              <a:rPr lang="en-US" dirty="0"/>
              <a:t>Use the service standards and state regulations to guide you so anyone hired knows expectations ahead of time </a:t>
            </a:r>
          </a:p>
          <a:p>
            <a:endParaRPr lang="en-US" dirty="0"/>
          </a:p>
          <a:p>
            <a:pPr marL="0" indent="0">
              <a:buNone/>
            </a:pPr>
            <a:r>
              <a:rPr lang="en-US" dirty="0">
                <a:solidFill>
                  <a:schemeClr val="accent6">
                    <a:lumMod val="50000"/>
                  </a:schemeClr>
                </a:solidFill>
              </a:rPr>
              <a:t>Decisions are always about the participant’s needs and preferences first! </a:t>
            </a:r>
          </a:p>
          <a:p>
            <a:endParaRPr lang="en-US" dirty="0"/>
          </a:p>
        </p:txBody>
      </p:sp>
      <p:sp>
        <p:nvSpPr>
          <p:cNvPr id="4" name="Slide Number Placeholder 3">
            <a:extLst>
              <a:ext uri="{FF2B5EF4-FFF2-40B4-BE49-F238E27FC236}">
                <a16:creationId xmlns:a16="http://schemas.microsoft.com/office/drawing/2014/main" id="{BCA460C5-25E4-44F5-AB8B-63DB21B4D067}"/>
              </a:ext>
            </a:extLst>
          </p:cNvPr>
          <p:cNvSpPr>
            <a:spLocks noGrp="1"/>
          </p:cNvSpPr>
          <p:nvPr>
            <p:ph type="sldNum" sz="quarter" idx="4"/>
          </p:nvPr>
        </p:nvSpPr>
        <p:spPr/>
        <p:txBody>
          <a:bodyPr/>
          <a:lstStyle/>
          <a:p>
            <a:fld id="{B68AE4E1-FB01-4D6F-B8D5-47FE41A231A3}" type="slidenum">
              <a:rPr lang="en-US" smtClean="0"/>
              <a:t>13</a:t>
            </a:fld>
            <a:endParaRPr lang="en-US" dirty="0"/>
          </a:p>
        </p:txBody>
      </p:sp>
    </p:spTree>
    <p:extLst>
      <p:ext uri="{BB962C8B-B14F-4D97-AF65-F5344CB8AC3E}">
        <p14:creationId xmlns:p14="http://schemas.microsoft.com/office/powerpoint/2010/main" val="138087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9E3BD-EE5B-4337-8561-8872A829D8C4}"/>
              </a:ext>
            </a:extLst>
          </p:cNvPr>
          <p:cNvSpPr>
            <a:spLocks noGrp="1"/>
          </p:cNvSpPr>
          <p:nvPr>
            <p:ph type="title"/>
          </p:nvPr>
        </p:nvSpPr>
        <p:spPr>
          <a:xfrm>
            <a:off x="360759" y="3752849"/>
            <a:ext cx="2468166" cy="2452687"/>
          </a:xfrm>
        </p:spPr>
        <p:txBody>
          <a:bodyPr anchor="ctr">
            <a:normAutofit/>
          </a:bodyPr>
          <a:lstStyle/>
          <a:p>
            <a:r>
              <a:rPr lang="en-US" sz="3100"/>
              <a:t>Paperwork </a:t>
            </a:r>
          </a:p>
        </p:txBody>
      </p:sp>
      <p:pic>
        <p:nvPicPr>
          <p:cNvPr id="6" name="Picture 5">
            <a:extLst>
              <a:ext uri="{FF2B5EF4-FFF2-40B4-BE49-F238E27FC236}">
                <a16:creationId xmlns:a16="http://schemas.microsoft.com/office/drawing/2014/main" id="{78C1B972-AFD5-4933-AFF6-C03E824E3A5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0580" b="28853"/>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2CEFFD8C-0FED-4B5F-BE84-19F8FB7B07B7}"/>
              </a:ext>
            </a:extLst>
          </p:cNvPr>
          <p:cNvSpPr>
            <a:spLocks noGrp="1"/>
          </p:cNvSpPr>
          <p:nvPr>
            <p:ph idx="1"/>
          </p:nvPr>
        </p:nvSpPr>
        <p:spPr>
          <a:xfrm>
            <a:off x="2302329" y="3752850"/>
            <a:ext cx="6479717" cy="2452687"/>
          </a:xfrm>
        </p:spPr>
        <p:txBody>
          <a:bodyPr anchor="ctr">
            <a:normAutofit/>
          </a:bodyPr>
          <a:lstStyle/>
          <a:p>
            <a:r>
              <a:rPr lang="en-US" sz="2400" b="1" dirty="0"/>
              <a:t>As EOR you will need to keep records</a:t>
            </a:r>
          </a:p>
          <a:p>
            <a:endParaRPr lang="en-US" sz="2400" b="1" dirty="0"/>
          </a:p>
          <a:p>
            <a:r>
              <a:rPr lang="en-US" sz="2400" b="1" dirty="0"/>
              <a:t>A system of supports is available through the state’s Fiscal Management Agent (FMA) </a:t>
            </a:r>
          </a:p>
          <a:p>
            <a:endParaRPr lang="en-US" sz="2400" b="1" dirty="0"/>
          </a:p>
          <a:p>
            <a:pPr marL="0" indent="0">
              <a:buNone/>
            </a:pPr>
            <a:endParaRPr lang="en-US" sz="1600" dirty="0"/>
          </a:p>
        </p:txBody>
      </p:sp>
      <p:sp>
        <p:nvSpPr>
          <p:cNvPr id="7" name="TextBox 6">
            <a:extLst>
              <a:ext uri="{FF2B5EF4-FFF2-40B4-BE49-F238E27FC236}">
                <a16:creationId xmlns:a16="http://schemas.microsoft.com/office/drawing/2014/main" id="{FE86A9B3-0E72-4F1C-8BE7-4D02CBB163DA}"/>
              </a:ext>
            </a:extLst>
          </p:cNvPr>
          <p:cNvSpPr txBox="1"/>
          <p:nvPr/>
        </p:nvSpPr>
        <p:spPr>
          <a:xfrm>
            <a:off x="6631774" y="6657945"/>
            <a:ext cx="251222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askleo.com/why-are-there-duplicate-files-on-my-computer/">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4" name="Slide Number Placeholder 3">
            <a:extLst>
              <a:ext uri="{FF2B5EF4-FFF2-40B4-BE49-F238E27FC236}">
                <a16:creationId xmlns:a16="http://schemas.microsoft.com/office/drawing/2014/main" id="{23B96198-3A8F-4266-8056-F9D5EEC8A8C1}"/>
              </a:ext>
            </a:extLst>
          </p:cNvPr>
          <p:cNvSpPr>
            <a:spLocks noGrp="1"/>
          </p:cNvSpPr>
          <p:nvPr>
            <p:ph type="sldNum" sz="quarter" idx="4"/>
          </p:nvPr>
        </p:nvSpPr>
        <p:spPr/>
        <p:txBody>
          <a:bodyPr/>
          <a:lstStyle/>
          <a:p>
            <a:fld id="{67E62A36-059C-4F5E-BF28-9C127DD5DED9}" type="slidenum">
              <a:rPr lang="en-US" smtClean="0"/>
              <a:t>14</a:t>
            </a:fld>
            <a:endParaRPr lang="en-US" dirty="0"/>
          </a:p>
        </p:txBody>
      </p:sp>
    </p:spTree>
    <p:extLst>
      <p:ext uri="{BB962C8B-B14F-4D97-AF65-F5344CB8AC3E}">
        <p14:creationId xmlns:p14="http://schemas.microsoft.com/office/powerpoint/2010/main" val="3332011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E744A1-FB5C-4779-A810-4AFA3DBF38A6}"/>
              </a:ext>
            </a:extLst>
          </p:cNvPr>
          <p:cNvSpPr>
            <a:spLocks noGrp="1"/>
          </p:cNvSpPr>
          <p:nvPr>
            <p:ph type="title"/>
          </p:nvPr>
        </p:nvSpPr>
        <p:spPr>
          <a:xfrm>
            <a:off x="628650" y="338621"/>
            <a:ext cx="7886700" cy="1306443"/>
          </a:xfrm>
        </p:spPr>
        <p:txBody>
          <a:bodyPr>
            <a:normAutofit/>
          </a:bodyPr>
          <a:lstStyle/>
          <a:p>
            <a:r>
              <a:rPr lang="en-US" sz="3500" dirty="0"/>
              <a:t>Fiscal Management Agent </a:t>
            </a:r>
          </a:p>
        </p:txBody>
      </p:sp>
      <p:sp>
        <p:nvSpPr>
          <p:cNvPr id="3" name="Content Placeholder 2">
            <a:extLst>
              <a:ext uri="{FF2B5EF4-FFF2-40B4-BE49-F238E27FC236}">
                <a16:creationId xmlns:a16="http://schemas.microsoft.com/office/drawing/2014/main" id="{30A2E195-C9C5-4EE0-B4A0-E4C454AD0289}"/>
              </a:ext>
            </a:extLst>
          </p:cNvPr>
          <p:cNvSpPr>
            <a:spLocks noGrp="1"/>
          </p:cNvSpPr>
          <p:nvPr>
            <p:ph idx="1"/>
          </p:nvPr>
        </p:nvSpPr>
        <p:spPr>
          <a:xfrm>
            <a:off x="371045" y="1458747"/>
            <a:ext cx="4501568" cy="4860577"/>
          </a:xfrm>
        </p:spPr>
        <p:txBody>
          <a:bodyPr>
            <a:noAutofit/>
          </a:bodyPr>
          <a:lstStyle/>
          <a:p>
            <a:pPr marL="0" indent="0">
              <a:buNone/>
            </a:pPr>
            <a:r>
              <a:rPr lang="en-US" sz="1600" dirty="0"/>
              <a:t>The FMA has an online system and provides training, forms and instructions to complete the following : </a:t>
            </a:r>
          </a:p>
          <a:p>
            <a:r>
              <a:rPr lang="en-US" sz="1600" dirty="0"/>
              <a:t>The EOR sets up a  unique Employer Identification Number (EIN).</a:t>
            </a:r>
          </a:p>
          <a:p>
            <a:pPr lvl="0"/>
            <a:r>
              <a:rPr lang="en-US" sz="1600" dirty="0"/>
              <a:t>Employees and vendors have the qualifications, criminal background checks, and are not on the Employee Abuse Registry.  </a:t>
            </a:r>
          </a:p>
          <a:p>
            <a:pPr lvl="0"/>
            <a:r>
              <a:rPr lang="en-US" sz="1600" dirty="0"/>
              <a:t>Payroll is processed including cutting checks, withholding, filing and payment of applicable Federal, State and local employment-related taxes and insurances.</a:t>
            </a:r>
          </a:p>
          <a:p>
            <a:pPr lvl="0"/>
            <a:r>
              <a:rPr lang="en-US" sz="1600" dirty="0"/>
              <a:t>Vendors are paid and the necessary paperwork is processed.</a:t>
            </a:r>
          </a:p>
          <a:p>
            <a:pPr lvl="0"/>
            <a:r>
              <a:rPr lang="en-US" sz="1600" dirty="0"/>
              <a:t>Tracking payment and balances of participant funds </a:t>
            </a:r>
          </a:p>
          <a:p>
            <a:pPr marL="0" indent="0">
              <a:buNone/>
            </a:pPr>
            <a:endParaRPr lang="en-US" sz="1600" dirty="0"/>
          </a:p>
        </p:txBody>
      </p:sp>
      <p:pic>
        <p:nvPicPr>
          <p:cNvPr id="6" name="Picture 5">
            <a:extLst>
              <a:ext uri="{FF2B5EF4-FFF2-40B4-BE49-F238E27FC236}">
                <a16:creationId xmlns:a16="http://schemas.microsoft.com/office/drawing/2014/main" id="{DD35884E-41A6-48F4-9B27-7AF471DE056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433" r="20985" b="-2"/>
          <a:stretch/>
        </p:blipFill>
        <p:spPr>
          <a:xfrm>
            <a:off x="4872613" y="1458747"/>
            <a:ext cx="4003128" cy="4224808"/>
          </a:xfrm>
          <a:prstGeom prst="rect">
            <a:avLst/>
          </a:prstGeom>
        </p:spPr>
      </p:pic>
      <p:sp>
        <p:nvSpPr>
          <p:cNvPr id="7" name="TextBox 6">
            <a:extLst>
              <a:ext uri="{FF2B5EF4-FFF2-40B4-BE49-F238E27FC236}">
                <a16:creationId xmlns:a16="http://schemas.microsoft.com/office/drawing/2014/main" id="{DE5835C8-531F-4C6C-B705-BFBD4EE00F0D}"/>
              </a:ext>
            </a:extLst>
          </p:cNvPr>
          <p:cNvSpPr txBox="1"/>
          <p:nvPr/>
        </p:nvSpPr>
        <p:spPr>
          <a:xfrm>
            <a:off x="6020756" y="5929035"/>
            <a:ext cx="249459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ww.revistacloudcomputing.com/2013/05/documentos-en-la-nub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
        <p:nvSpPr>
          <p:cNvPr id="8" name="Slide Number Placeholder 3">
            <a:extLst>
              <a:ext uri="{FF2B5EF4-FFF2-40B4-BE49-F238E27FC236}">
                <a16:creationId xmlns:a16="http://schemas.microsoft.com/office/drawing/2014/main" id="{B929102F-86E3-4159-8C3A-7A34A42C5C9C}"/>
              </a:ext>
            </a:extLst>
          </p:cNvPr>
          <p:cNvSpPr txBox="1">
            <a:spLocks/>
          </p:cNvSpPr>
          <p:nvPr/>
        </p:nvSpPr>
        <p:spPr>
          <a:xfrm>
            <a:off x="7918263" y="29369"/>
            <a:ext cx="1194174" cy="2549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E62A36-059C-4F5E-BF28-9C127DD5DED9}" type="slidenum">
              <a:rPr lang="en-US" smtClean="0"/>
              <a:pPr/>
              <a:t>15</a:t>
            </a:fld>
            <a:endParaRPr lang="en-US" dirty="0"/>
          </a:p>
        </p:txBody>
      </p:sp>
    </p:spTree>
    <p:extLst>
      <p:ext uri="{BB962C8B-B14F-4D97-AF65-F5344CB8AC3E}">
        <p14:creationId xmlns:p14="http://schemas.microsoft.com/office/powerpoint/2010/main" val="3520431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8F942-6920-4B88-A1EE-EE622530C115}"/>
              </a:ext>
            </a:extLst>
          </p:cNvPr>
          <p:cNvSpPr>
            <a:spLocks noGrp="1"/>
          </p:cNvSpPr>
          <p:nvPr>
            <p:ph type="title"/>
          </p:nvPr>
        </p:nvSpPr>
        <p:spPr>
          <a:xfrm>
            <a:off x="840699" y="687480"/>
            <a:ext cx="5605629" cy="994172"/>
          </a:xfrm>
        </p:spPr>
        <p:txBody>
          <a:bodyPr>
            <a:normAutofit/>
          </a:bodyPr>
          <a:lstStyle/>
          <a:p>
            <a:pPr lvl="2">
              <a:lnSpc>
                <a:spcPct val="90000"/>
              </a:lnSpc>
            </a:pPr>
            <a:r>
              <a:rPr lang="en-US" sz="3000" b="1"/>
              <a:t>“I’m not so sure about this employer thing.”</a:t>
            </a:r>
          </a:p>
        </p:txBody>
      </p:sp>
      <p:sp>
        <p:nvSpPr>
          <p:cNvPr id="3" name="Content Placeholder 2">
            <a:extLst>
              <a:ext uri="{FF2B5EF4-FFF2-40B4-BE49-F238E27FC236}">
                <a16:creationId xmlns:a16="http://schemas.microsoft.com/office/drawing/2014/main" id="{87694047-EC95-4291-935B-8970282F268F}"/>
              </a:ext>
            </a:extLst>
          </p:cNvPr>
          <p:cNvSpPr>
            <a:spLocks noGrp="1"/>
          </p:cNvSpPr>
          <p:nvPr>
            <p:ph idx="1"/>
          </p:nvPr>
        </p:nvSpPr>
        <p:spPr>
          <a:xfrm>
            <a:off x="566412" y="1681653"/>
            <a:ext cx="5801510" cy="4488868"/>
          </a:xfrm>
        </p:spPr>
        <p:txBody>
          <a:bodyPr anchor="ctr">
            <a:normAutofit/>
          </a:bodyPr>
          <a:lstStyle/>
          <a:p>
            <a:pPr lvl="1"/>
            <a:r>
              <a:rPr lang="en-US" sz="1600" dirty="0"/>
              <a:t>“Who is going to tell me when I’m doing something wrong?”</a:t>
            </a:r>
          </a:p>
          <a:p>
            <a:pPr marL="457200" lvl="1" indent="0">
              <a:buNone/>
            </a:pPr>
            <a:r>
              <a:rPr lang="en-US" sz="1600" dirty="0"/>
              <a:t>If the paperwork you submit to the FMA is incorrect it will be returned to you to resubmit.</a:t>
            </a:r>
          </a:p>
          <a:p>
            <a:pPr lvl="1"/>
            <a:r>
              <a:rPr lang="en-US" sz="1600" dirty="0"/>
              <a:t>“What happens if an employee gets injured while working for me?”</a:t>
            </a:r>
          </a:p>
          <a:p>
            <a:pPr marL="457200" lvl="1" indent="0">
              <a:buNone/>
            </a:pPr>
            <a:r>
              <a:rPr lang="en-US" sz="1600" dirty="0"/>
              <a:t>If an employee that works for you is injured while working you will need to call and report it as an injury.</a:t>
            </a:r>
          </a:p>
          <a:p>
            <a:pPr lvl="2"/>
            <a:endParaRPr lang="en-US" sz="1600" dirty="0"/>
          </a:p>
          <a:p>
            <a:pPr marL="457200" lvl="1" indent="0">
              <a:buNone/>
            </a:pPr>
            <a:endParaRPr lang="en-US" sz="1600" dirty="0">
              <a:highlight>
                <a:srgbClr val="FFFF00"/>
              </a:highlight>
            </a:endParaRPr>
          </a:p>
          <a:p>
            <a:pPr marL="457200" lvl="1" indent="0">
              <a:buNone/>
            </a:pPr>
            <a:r>
              <a:rPr lang="en-US" sz="1600" dirty="0">
                <a:highlight>
                  <a:srgbClr val="FFFF00"/>
                </a:highlight>
              </a:rPr>
              <a:t>	</a:t>
            </a:r>
          </a:p>
          <a:p>
            <a:pPr marL="457200" lvl="1" indent="0">
              <a:buNone/>
            </a:pPr>
            <a:endParaRPr lang="en-US" sz="1600" dirty="0"/>
          </a:p>
          <a:p>
            <a:pPr marL="457200" lvl="1" indent="0">
              <a:buNone/>
            </a:pPr>
            <a:endParaRPr lang="en-US" sz="1600" dirty="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Slide Number Placeholder 3">
            <a:extLst>
              <a:ext uri="{FF2B5EF4-FFF2-40B4-BE49-F238E27FC236}">
                <a16:creationId xmlns:a16="http://schemas.microsoft.com/office/drawing/2014/main" id="{5DDC9B94-6E27-47D7-B032-4DED3E40481B}"/>
              </a:ext>
            </a:extLst>
          </p:cNvPr>
          <p:cNvSpPr>
            <a:spLocks noGrp="1"/>
          </p:cNvSpPr>
          <p:nvPr>
            <p:ph type="sldNum" sz="quarter" idx="4"/>
          </p:nvPr>
        </p:nvSpPr>
        <p:spPr>
          <a:xfrm>
            <a:off x="7576075" y="6415760"/>
            <a:ext cx="759278" cy="273844"/>
          </a:xfrm>
        </p:spPr>
        <p:txBody>
          <a:bodyPr>
            <a:normAutofit/>
          </a:bodyPr>
          <a:lstStyle/>
          <a:p>
            <a:pPr>
              <a:spcAft>
                <a:spcPts val="600"/>
              </a:spcAft>
            </a:pPr>
            <a:fld id="{EA4A8096-E2BF-4C9C-86DF-C19BDB9DF009}" type="slidenum">
              <a:rPr lang="en-US" sz="920">
                <a:solidFill>
                  <a:srgbClr val="FFFFFF"/>
                </a:solidFill>
              </a:rPr>
              <a:pPr>
                <a:spcAft>
                  <a:spcPts val="600"/>
                </a:spcAft>
              </a:pPr>
              <a:t>16</a:t>
            </a:fld>
            <a:endParaRPr lang="en-US" sz="920">
              <a:solidFill>
                <a:srgbClr val="FFFFFF"/>
              </a:solidFill>
            </a:endParaRPr>
          </a:p>
        </p:txBody>
      </p:sp>
      <p:sp>
        <p:nvSpPr>
          <p:cNvPr id="5" name="TextBox 4">
            <a:extLst>
              <a:ext uri="{FF2B5EF4-FFF2-40B4-BE49-F238E27FC236}">
                <a16:creationId xmlns:a16="http://schemas.microsoft.com/office/drawing/2014/main" id="{304FEF2D-A517-4E6D-935A-066936E4AA0E}"/>
              </a:ext>
            </a:extLst>
          </p:cNvPr>
          <p:cNvSpPr txBox="1"/>
          <p:nvPr/>
        </p:nvSpPr>
        <p:spPr>
          <a:xfrm>
            <a:off x="6696093" y="2644170"/>
            <a:ext cx="1308487" cy="1569660"/>
          </a:xfrm>
          <a:prstGeom prst="rect">
            <a:avLst/>
          </a:prstGeom>
          <a:noFill/>
        </p:spPr>
        <p:txBody>
          <a:bodyPr wrap="square" rtlCol="0">
            <a:spAutoFit/>
          </a:bodyPr>
          <a:lstStyle/>
          <a:p>
            <a:r>
              <a:rPr lang="en-US" sz="9600" b="1" dirty="0">
                <a:solidFill>
                  <a:schemeClr val="tx2">
                    <a:lumMod val="60000"/>
                    <a:lumOff val="40000"/>
                  </a:schemeClr>
                </a:solidFill>
              </a:rPr>
              <a:t>?</a:t>
            </a:r>
          </a:p>
        </p:txBody>
      </p:sp>
      <p:sp>
        <p:nvSpPr>
          <p:cNvPr id="6" name="TextBox 5">
            <a:extLst>
              <a:ext uri="{FF2B5EF4-FFF2-40B4-BE49-F238E27FC236}">
                <a16:creationId xmlns:a16="http://schemas.microsoft.com/office/drawing/2014/main" id="{8DEBC8DC-60B3-4D00-B6E8-63773A4A9FF0}"/>
              </a:ext>
            </a:extLst>
          </p:cNvPr>
          <p:cNvSpPr txBox="1"/>
          <p:nvPr/>
        </p:nvSpPr>
        <p:spPr>
          <a:xfrm>
            <a:off x="7576075" y="687480"/>
            <a:ext cx="1239754" cy="5970865"/>
          </a:xfrm>
          <a:prstGeom prst="rect">
            <a:avLst/>
          </a:prstGeom>
          <a:noFill/>
        </p:spPr>
        <p:txBody>
          <a:bodyPr wrap="square" rtlCol="0">
            <a:spAutoFit/>
          </a:bodyPr>
          <a:lstStyle/>
          <a:p>
            <a:r>
              <a:rPr lang="en-US" sz="2800" b="1" dirty="0"/>
              <a:t>DO YOUR BEST!</a:t>
            </a:r>
          </a:p>
          <a:p>
            <a:endParaRPr lang="en-US" sz="2800" b="1" dirty="0"/>
          </a:p>
          <a:p>
            <a:endParaRPr lang="en-US" sz="2800" b="1" dirty="0"/>
          </a:p>
          <a:p>
            <a:endParaRPr lang="en-US" sz="2800" b="1" dirty="0"/>
          </a:p>
          <a:p>
            <a:endParaRPr lang="en-US" sz="2800" b="1" dirty="0"/>
          </a:p>
          <a:p>
            <a:endParaRPr lang="en-US" sz="2800" b="1" dirty="0"/>
          </a:p>
          <a:p>
            <a:endParaRPr lang="en-US" sz="2800" b="1" dirty="0"/>
          </a:p>
          <a:p>
            <a:r>
              <a:rPr lang="en-US" sz="2800" b="1" dirty="0"/>
              <a:t>You can void errors  </a:t>
            </a:r>
          </a:p>
          <a:p>
            <a:endParaRPr lang="en-US" dirty="0"/>
          </a:p>
        </p:txBody>
      </p:sp>
      <p:sp>
        <p:nvSpPr>
          <p:cNvPr id="10" name="Slide Number Placeholder 3">
            <a:extLst>
              <a:ext uri="{FF2B5EF4-FFF2-40B4-BE49-F238E27FC236}">
                <a16:creationId xmlns:a16="http://schemas.microsoft.com/office/drawing/2014/main" id="{45D1C16F-EDD9-4AAC-8195-64364F256399}"/>
              </a:ext>
            </a:extLst>
          </p:cNvPr>
          <p:cNvSpPr txBox="1">
            <a:spLocks/>
          </p:cNvSpPr>
          <p:nvPr/>
        </p:nvSpPr>
        <p:spPr>
          <a:xfrm>
            <a:off x="5849241" y="114806"/>
            <a:ext cx="1194174" cy="2549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DE80E6-F7D2-4E2E-83B0-5BD80CF61F4D}" type="slidenum">
              <a:rPr lang="en-US" smtClean="0"/>
              <a:pPr/>
              <a:t>16</a:t>
            </a:fld>
            <a:endParaRPr lang="en-US" dirty="0"/>
          </a:p>
        </p:txBody>
      </p:sp>
    </p:spTree>
    <p:extLst>
      <p:ext uri="{BB962C8B-B14F-4D97-AF65-F5344CB8AC3E}">
        <p14:creationId xmlns:p14="http://schemas.microsoft.com/office/powerpoint/2010/main" val="161077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9157462-0AD6-4FAA-BF14-AA29593DDFD4}"/>
              </a:ext>
            </a:extLst>
          </p:cNvPr>
          <p:cNvPicPr>
            <a:picLocks noGrp="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92137" y="181744"/>
            <a:ext cx="6035040" cy="2828227"/>
          </a:xfrm>
        </p:spPr>
      </p:pic>
      <p:sp>
        <p:nvSpPr>
          <p:cNvPr id="4" name="Slide Number Placeholder 3">
            <a:extLst>
              <a:ext uri="{FF2B5EF4-FFF2-40B4-BE49-F238E27FC236}">
                <a16:creationId xmlns:a16="http://schemas.microsoft.com/office/drawing/2014/main" id="{8D850989-A476-4756-B3D8-DED169F1D76B}"/>
              </a:ext>
            </a:extLst>
          </p:cNvPr>
          <p:cNvSpPr>
            <a:spLocks noGrp="1"/>
          </p:cNvSpPr>
          <p:nvPr>
            <p:ph type="sldNum" sz="quarter" idx="4"/>
          </p:nvPr>
        </p:nvSpPr>
        <p:spPr/>
        <p:txBody>
          <a:bodyPr/>
          <a:lstStyle/>
          <a:p>
            <a:fld id="{EADE80E6-F7D2-4E2E-83B0-5BD80CF61F4D}" type="slidenum">
              <a:rPr lang="en-US" smtClean="0"/>
              <a:t>17</a:t>
            </a:fld>
            <a:endParaRPr lang="en-US" dirty="0"/>
          </a:p>
        </p:txBody>
      </p:sp>
      <p:sp>
        <p:nvSpPr>
          <p:cNvPr id="7" name="TextBox 6">
            <a:extLst>
              <a:ext uri="{FF2B5EF4-FFF2-40B4-BE49-F238E27FC236}">
                <a16:creationId xmlns:a16="http://schemas.microsoft.com/office/drawing/2014/main" id="{22597661-C670-48DE-BA58-BEB39F23F210}"/>
              </a:ext>
            </a:extLst>
          </p:cNvPr>
          <p:cNvSpPr txBox="1">
            <a:spLocks/>
          </p:cNvSpPr>
          <p:nvPr/>
        </p:nvSpPr>
        <p:spPr>
          <a:xfrm>
            <a:off x="1292137" y="4716439"/>
            <a:ext cx="6035040" cy="360674"/>
          </a:xfrm>
          <a:prstGeom prst="rect">
            <a:avLst/>
          </a:prstGeom>
          <a:noFill/>
        </p:spPr>
        <p:txBody>
          <a:bodyPr wrap="square" rtlCol="0">
            <a:spAutoFit/>
          </a:bodyPr>
          <a:lstStyle/>
          <a:p>
            <a:r>
              <a:rPr lang="en-US" sz="900">
                <a:hlinkClick r:id="rId4" tooltip="https://commons.wikimedia.org/wiki/File:FAQ_icon.svg"/>
              </a:rPr>
              <a:t>This Photo</a:t>
            </a:r>
            <a:r>
              <a:rPr lang="en-US" sz="900"/>
              <a:t> by Unknown Author is licensed under </a:t>
            </a:r>
            <a:r>
              <a:rPr lang="en-US" sz="900">
                <a:hlinkClick r:id="rId5" tooltip="https://creativecommons.org/licenses/by-sa/3.0/"/>
              </a:rPr>
              <a:t>CC BY-SA</a:t>
            </a:r>
            <a:endParaRPr lang="en-US" sz="900"/>
          </a:p>
        </p:txBody>
      </p:sp>
      <p:sp>
        <p:nvSpPr>
          <p:cNvPr id="8" name="Rectangle 7">
            <a:extLst>
              <a:ext uri="{FF2B5EF4-FFF2-40B4-BE49-F238E27FC236}">
                <a16:creationId xmlns:a16="http://schemas.microsoft.com/office/drawing/2014/main" id="{A636E0ED-6E49-4603-8B38-E1BD81A47CAA}"/>
              </a:ext>
            </a:extLst>
          </p:cNvPr>
          <p:cNvSpPr/>
          <p:nvPr/>
        </p:nvSpPr>
        <p:spPr>
          <a:xfrm>
            <a:off x="808892" y="2890391"/>
            <a:ext cx="6664570" cy="1446550"/>
          </a:xfrm>
          <a:prstGeom prst="rect">
            <a:avLst/>
          </a:prstGeom>
        </p:spPr>
        <p:txBody>
          <a:bodyPr wrap="square">
            <a:spAutoFit/>
          </a:bodyPr>
          <a:lstStyle/>
          <a:p>
            <a:pPr lvl="1"/>
            <a:endParaRPr lang="en-US" sz="1600" dirty="0"/>
          </a:p>
          <a:p>
            <a:pPr lvl="1"/>
            <a:r>
              <a:rPr lang="en-US" sz="2400" dirty="0"/>
              <a:t>Listen to the participant, follow service standards and follow the approved plan and rely on the FMA and your CSC. </a:t>
            </a:r>
          </a:p>
        </p:txBody>
      </p:sp>
    </p:spTree>
    <p:extLst>
      <p:ext uri="{BB962C8B-B14F-4D97-AF65-F5344CB8AC3E}">
        <p14:creationId xmlns:p14="http://schemas.microsoft.com/office/powerpoint/2010/main" val="1738625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0246D-FD30-46BC-96BA-C8BEA5D7FE1C}"/>
              </a:ext>
            </a:extLst>
          </p:cNvPr>
          <p:cNvSpPr>
            <a:spLocks noGrp="1"/>
          </p:cNvSpPr>
          <p:nvPr>
            <p:ph type="title"/>
          </p:nvPr>
        </p:nvSpPr>
        <p:spPr>
          <a:xfrm>
            <a:off x="491490" y="365125"/>
            <a:ext cx="3840085" cy="1692794"/>
          </a:xfrm>
        </p:spPr>
        <p:txBody>
          <a:bodyPr>
            <a:normAutofit/>
          </a:bodyPr>
          <a:lstStyle/>
          <a:p>
            <a:r>
              <a:rPr lang="en-US" dirty="0"/>
              <a:t>Your Resources </a:t>
            </a:r>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98459A9-8C0C-4F8D-AF7C-33BCEDC17385}"/>
              </a:ext>
            </a:extLst>
          </p:cNvPr>
          <p:cNvSpPr>
            <a:spLocks noGrp="1"/>
          </p:cNvSpPr>
          <p:nvPr>
            <p:ph idx="1"/>
          </p:nvPr>
        </p:nvSpPr>
        <p:spPr>
          <a:xfrm>
            <a:off x="491490" y="2575034"/>
            <a:ext cx="3840085" cy="3462228"/>
          </a:xfrm>
        </p:spPr>
        <p:txBody>
          <a:bodyPr>
            <a:normAutofit/>
          </a:bodyPr>
          <a:lstStyle/>
          <a:p>
            <a:r>
              <a:rPr lang="en-US" sz="2400" dirty="0"/>
              <a:t>You will learn as you go</a:t>
            </a:r>
          </a:p>
          <a:p>
            <a:r>
              <a:rPr lang="en-US" sz="2400" dirty="0"/>
              <a:t>You don’t have to memorize everything at once</a:t>
            </a:r>
          </a:p>
          <a:p>
            <a:r>
              <a:rPr lang="en-US" sz="2400" dirty="0"/>
              <a:t>There are many resources available to help. </a:t>
            </a:r>
          </a:p>
          <a:p>
            <a:r>
              <a:rPr lang="en-US" sz="2400" dirty="0"/>
              <a:t>Collect resources as your toolkit for success</a:t>
            </a:r>
          </a:p>
        </p:txBody>
      </p:sp>
      <p:sp>
        <p:nvSpPr>
          <p:cNvPr id="4" name="Slide Number Placeholder 3">
            <a:extLst>
              <a:ext uri="{FF2B5EF4-FFF2-40B4-BE49-F238E27FC236}">
                <a16:creationId xmlns:a16="http://schemas.microsoft.com/office/drawing/2014/main" id="{F6ABFF3E-64C6-4BB3-93D0-FA5DC8C5C64B}"/>
              </a:ext>
            </a:extLst>
          </p:cNvPr>
          <p:cNvSpPr>
            <a:spLocks noGrp="1"/>
          </p:cNvSpPr>
          <p:nvPr>
            <p:ph type="sldNum" sz="quarter" idx="4"/>
          </p:nvPr>
        </p:nvSpPr>
        <p:spPr>
          <a:xfrm>
            <a:off x="5206365" y="6356350"/>
            <a:ext cx="874395" cy="365125"/>
          </a:xfrm>
        </p:spPr>
        <p:txBody>
          <a:bodyPr>
            <a:normAutofit/>
          </a:bodyPr>
          <a:lstStyle/>
          <a:p>
            <a:endParaRPr lang="en-US" dirty="0"/>
          </a:p>
        </p:txBody>
      </p:sp>
      <p:pic>
        <p:nvPicPr>
          <p:cNvPr id="5" name="Picture 4">
            <a:extLst>
              <a:ext uri="{FF2B5EF4-FFF2-40B4-BE49-F238E27FC236}">
                <a16:creationId xmlns:a16="http://schemas.microsoft.com/office/drawing/2014/main" id="{2EB738DC-F1B9-4827-BB33-069022490C7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5376" r="15582"/>
          <a:stretch/>
        </p:blipFill>
        <p:spPr>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7" name="Slide Number Placeholder 3">
            <a:extLst>
              <a:ext uri="{FF2B5EF4-FFF2-40B4-BE49-F238E27FC236}">
                <a16:creationId xmlns:a16="http://schemas.microsoft.com/office/drawing/2014/main" id="{66221524-8118-4F65-8ACB-A0FE65A90AE4}"/>
              </a:ext>
            </a:extLst>
          </p:cNvPr>
          <p:cNvSpPr txBox="1">
            <a:spLocks/>
          </p:cNvSpPr>
          <p:nvPr/>
        </p:nvSpPr>
        <p:spPr>
          <a:xfrm>
            <a:off x="7918263" y="29369"/>
            <a:ext cx="1194174" cy="2549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E62A36-059C-4F5E-BF28-9C127DD5DED9}" type="slidenum">
              <a:rPr lang="en-US" smtClean="0"/>
              <a:pPr/>
              <a:t>18</a:t>
            </a:fld>
            <a:endParaRPr lang="en-US" dirty="0"/>
          </a:p>
        </p:txBody>
      </p:sp>
    </p:spTree>
    <p:extLst>
      <p:ext uri="{BB962C8B-B14F-4D97-AF65-F5344CB8AC3E}">
        <p14:creationId xmlns:p14="http://schemas.microsoft.com/office/powerpoint/2010/main" val="1681672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D9F7C-2DEC-46AF-BB9F-38B57D8A87C5}"/>
              </a:ext>
            </a:extLst>
          </p:cNvPr>
          <p:cNvSpPr>
            <a:spLocks noGrp="1"/>
          </p:cNvSpPr>
          <p:nvPr>
            <p:ph type="title"/>
          </p:nvPr>
        </p:nvSpPr>
        <p:spPr>
          <a:xfrm>
            <a:off x="628649" y="-38020"/>
            <a:ext cx="8075735" cy="882083"/>
          </a:xfrm>
        </p:spPr>
        <p:txBody>
          <a:bodyPr>
            <a:normAutofit/>
          </a:bodyPr>
          <a:lstStyle/>
          <a:p>
            <a:pPr algn="ctr"/>
            <a:r>
              <a:rPr lang="en-US" sz="3200" dirty="0"/>
              <a:t>System of Supports </a:t>
            </a:r>
          </a:p>
        </p:txBody>
      </p:sp>
      <p:graphicFrame>
        <p:nvGraphicFramePr>
          <p:cNvPr id="5" name="Content Placeholder 4">
            <a:extLst>
              <a:ext uri="{FF2B5EF4-FFF2-40B4-BE49-F238E27FC236}">
                <a16:creationId xmlns:a16="http://schemas.microsoft.com/office/drawing/2014/main" id="{B24FDCF2-8CBB-470D-A1D8-51CA86A25F8B}"/>
              </a:ext>
            </a:extLst>
          </p:cNvPr>
          <p:cNvGraphicFramePr>
            <a:graphicFrameLocks noGrp="1"/>
          </p:cNvGraphicFramePr>
          <p:nvPr>
            <p:ph idx="1"/>
            <p:extLst>
              <p:ext uri="{D42A27DB-BD31-4B8C-83A1-F6EECF244321}">
                <p14:modId xmlns:p14="http://schemas.microsoft.com/office/powerpoint/2010/main" val="3765107149"/>
              </p:ext>
            </p:extLst>
          </p:nvPr>
        </p:nvGraphicFramePr>
        <p:xfrm>
          <a:off x="628650" y="844064"/>
          <a:ext cx="8286750" cy="5169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F2C96B3-20D3-462B-820F-333FE75DA8E4}"/>
              </a:ext>
            </a:extLst>
          </p:cNvPr>
          <p:cNvSpPr>
            <a:spLocks noGrp="1"/>
          </p:cNvSpPr>
          <p:nvPr>
            <p:ph type="sldNum" sz="quarter" idx="4"/>
          </p:nvPr>
        </p:nvSpPr>
        <p:spPr/>
        <p:txBody>
          <a:bodyPr/>
          <a:lstStyle/>
          <a:p>
            <a:fld id="{F0A6CE7D-F80C-4566-9487-B56418ADA8C7}" type="slidenum">
              <a:rPr lang="en-US" smtClean="0"/>
              <a:t>19</a:t>
            </a:fld>
            <a:endParaRPr lang="en-US" dirty="0"/>
          </a:p>
        </p:txBody>
      </p:sp>
    </p:spTree>
    <p:extLst>
      <p:ext uri="{BB962C8B-B14F-4D97-AF65-F5344CB8AC3E}">
        <p14:creationId xmlns:p14="http://schemas.microsoft.com/office/powerpoint/2010/main" val="775454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7C459-7810-4FB8-8972-89B23FC2D97C}"/>
              </a:ext>
            </a:extLst>
          </p:cNvPr>
          <p:cNvSpPr>
            <a:spLocks noGrp="1"/>
          </p:cNvSpPr>
          <p:nvPr>
            <p:ph type="title"/>
          </p:nvPr>
        </p:nvSpPr>
        <p:spPr/>
        <p:txBody>
          <a:bodyPr/>
          <a:lstStyle/>
          <a:p>
            <a:r>
              <a:rPr lang="en-US" dirty="0"/>
              <a:t>Objectives </a:t>
            </a:r>
          </a:p>
        </p:txBody>
      </p:sp>
      <p:sp>
        <p:nvSpPr>
          <p:cNvPr id="3" name="Content Placeholder 2">
            <a:extLst>
              <a:ext uri="{FF2B5EF4-FFF2-40B4-BE49-F238E27FC236}">
                <a16:creationId xmlns:a16="http://schemas.microsoft.com/office/drawing/2014/main" id="{4D2D9899-116F-47C7-9F66-4199CD8CF821}"/>
              </a:ext>
            </a:extLst>
          </p:cNvPr>
          <p:cNvSpPr>
            <a:spLocks noGrp="1"/>
          </p:cNvSpPr>
          <p:nvPr>
            <p:ph idx="1"/>
          </p:nvPr>
        </p:nvSpPr>
        <p:spPr>
          <a:xfrm>
            <a:off x="628650" y="1520825"/>
            <a:ext cx="7886700" cy="4351338"/>
          </a:xfrm>
        </p:spPr>
        <p:txBody>
          <a:bodyPr>
            <a:normAutofit/>
          </a:bodyPr>
          <a:lstStyle/>
          <a:p>
            <a:pPr marL="0" indent="0">
              <a:buNone/>
            </a:pPr>
            <a:r>
              <a:rPr lang="en-US" dirty="0"/>
              <a:t>Whether the Employer of Record (EOR) is the participant, or someone designated by the participant, this training will help the EOR : </a:t>
            </a:r>
          </a:p>
          <a:p>
            <a:pPr marL="514350" indent="-514350">
              <a:buFont typeface="+mj-lt"/>
              <a:buAutoNum type="arabicPeriod"/>
            </a:pPr>
            <a:r>
              <a:rPr lang="en-US" dirty="0"/>
              <a:t>Learn how the role of the EOR empowers the participant and can affect their quality of life.</a:t>
            </a:r>
          </a:p>
          <a:p>
            <a:pPr marL="514350" indent="-514350">
              <a:buFont typeface="+mj-lt"/>
              <a:buAutoNum type="arabicPeriod"/>
            </a:pPr>
            <a:r>
              <a:rPr lang="en-US" dirty="0"/>
              <a:t>Get ideas about handling harder tasks involved     with being an EOR. </a:t>
            </a:r>
          </a:p>
          <a:p>
            <a:pPr marL="514350" indent="-514350">
              <a:buFont typeface="+mj-lt"/>
              <a:buAutoNum type="arabicPeriod"/>
            </a:pPr>
            <a:r>
              <a:rPr lang="en-US" dirty="0"/>
              <a:t>To identify a toolkit of resources and supports to help in doing a good job. </a:t>
            </a:r>
          </a:p>
        </p:txBody>
      </p:sp>
      <p:sp>
        <p:nvSpPr>
          <p:cNvPr id="4" name="Slide Number Placeholder 3">
            <a:extLst>
              <a:ext uri="{FF2B5EF4-FFF2-40B4-BE49-F238E27FC236}">
                <a16:creationId xmlns:a16="http://schemas.microsoft.com/office/drawing/2014/main" id="{BA37204C-8098-47CF-8F58-22BD709493FA}"/>
              </a:ext>
            </a:extLst>
          </p:cNvPr>
          <p:cNvSpPr>
            <a:spLocks noGrp="1"/>
          </p:cNvSpPr>
          <p:nvPr>
            <p:ph type="sldNum" sz="quarter" idx="4"/>
          </p:nvPr>
        </p:nvSpPr>
        <p:spPr/>
        <p:txBody>
          <a:bodyPr/>
          <a:lstStyle/>
          <a:p>
            <a:r>
              <a:rPr lang="en-US" dirty="0"/>
              <a:t>2</a:t>
            </a:r>
          </a:p>
        </p:txBody>
      </p:sp>
    </p:spTree>
    <p:extLst>
      <p:ext uri="{BB962C8B-B14F-4D97-AF65-F5344CB8AC3E}">
        <p14:creationId xmlns:p14="http://schemas.microsoft.com/office/powerpoint/2010/main" val="2230812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56150-E62E-4DD0-89CD-6E011DB9B802}"/>
              </a:ext>
            </a:extLst>
          </p:cNvPr>
          <p:cNvSpPr>
            <a:spLocks noGrp="1"/>
          </p:cNvSpPr>
          <p:nvPr>
            <p:ph type="title"/>
          </p:nvPr>
        </p:nvSpPr>
        <p:spPr/>
        <p:txBody>
          <a:bodyPr/>
          <a:lstStyle/>
          <a:p>
            <a:r>
              <a:rPr lang="en-US" dirty="0"/>
              <a:t>Your Tools </a:t>
            </a:r>
          </a:p>
        </p:txBody>
      </p:sp>
      <p:sp>
        <p:nvSpPr>
          <p:cNvPr id="3" name="Content Placeholder 2">
            <a:extLst>
              <a:ext uri="{FF2B5EF4-FFF2-40B4-BE49-F238E27FC236}">
                <a16:creationId xmlns:a16="http://schemas.microsoft.com/office/drawing/2014/main" id="{4E702614-9076-4C35-BA38-377A2208EC73}"/>
              </a:ext>
            </a:extLst>
          </p:cNvPr>
          <p:cNvSpPr>
            <a:spLocks noGrp="1"/>
          </p:cNvSpPr>
          <p:nvPr>
            <p:ph idx="1"/>
          </p:nvPr>
        </p:nvSpPr>
        <p:spPr>
          <a:xfrm>
            <a:off x="330106" y="1467816"/>
            <a:ext cx="8483788" cy="4351338"/>
          </a:xfrm>
        </p:spPr>
        <p:txBody>
          <a:bodyPr>
            <a:normAutofit fontScale="92500"/>
          </a:bodyPr>
          <a:lstStyle/>
          <a:p>
            <a:r>
              <a:rPr lang="en-US" dirty="0"/>
              <a:t>Mounted with this training are resources you can download now or any time</a:t>
            </a:r>
          </a:p>
          <a:p>
            <a:r>
              <a:rPr lang="en-US" dirty="0"/>
              <a:t>Use the DOH – DDSD Training Hub </a:t>
            </a:r>
            <a:r>
              <a:rPr lang="en-US" u="sng" dirty="0">
                <a:solidFill>
                  <a:schemeClr val="accent1"/>
                </a:solidFill>
              </a:rPr>
              <a:t>https://ddsdtrain.cdd.unm.edu/</a:t>
            </a:r>
          </a:p>
          <a:p>
            <a:r>
              <a:rPr lang="en-US" dirty="0"/>
              <a:t>Use the DOH – DDSD website. The  Self-Directed Waivers operated at DDSD have webpages with lots of information </a:t>
            </a:r>
          </a:p>
          <a:p>
            <a:pPr marL="0" indent="0">
              <a:buNone/>
            </a:pPr>
            <a:r>
              <a:rPr lang="en-US" dirty="0"/>
              <a:t>	Mi Via </a:t>
            </a:r>
          </a:p>
          <a:p>
            <a:pPr marL="0" indent="0">
              <a:buNone/>
            </a:pPr>
            <a:r>
              <a:rPr lang="en-US" dirty="0"/>
              <a:t>	</a:t>
            </a:r>
            <a:r>
              <a:rPr lang="en-US" dirty="0">
                <a:hlinkClick r:id="rId3"/>
              </a:rPr>
              <a:t>https://www.nmhealth.org/about/ddsd/pgsv/sdw/</a:t>
            </a:r>
            <a:r>
              <a:rPr lang="en-US" dirty="0"/>
              <a:t>    </a:t>
            </a:r>
          </a:p>
          <a:p>
            <a:pPr marL="0" indent="0">
              <a:buNone/>
            </a:pPr>
            <a:r>
              <a:rPr lang="en-US" dirty="0"/>
              <a:t>	Supports Waiver 	</a:t>
            </a:r>
            <a:r>
              <a:rPr lang="en-US" dirty="0">
                <a:hlinkClick r:id="rId4"/>
              </a:rPr>
              <a:t>https://www.nmhealth.org/about/ddsd/pgsv/csw/</a:t>
            </a:r>
            <a:r>
              <a:rPr lang="en-US" dirty="0"/>
              <a:t> </a:t>
            </a:r>
          </a:p>
          <a:p>
            <a:pPr marL="0" indent="0">
              <a:buNone/>
            </a:pPr>
            <a:endParaRPr lang="en-US" dirty="0"/>
          </a:p>
        </p:txBody>
      </p:sp>
      <p:sp>
        <p:nvSpPr>
          <p:cNvPr id="4" name="Slide Number Placeholder 3">
            <a:extLst>
              <a:ext uri="{FF2B5EF4-FFF2-40B4-BE49-F238E27FC236}">
                <a16:creationId xmlns:a16="http://schemas.microsoft.com/office/drawing/2014/main" id="{AF2C5B07-9182-4F42-937B-D0D022DCFDD7}"/>
              </a:ext>
            </a:extLst>
          </p:cNvPr>
          <p:cNvSpPr>
            <a:spLocks noGrp="1"/>
          </p:cNvSpPr>
          <p:nvPr>
            <p:ph type="sldNum" sz="quarter" idx="4"/>
          </p:nvPr>
        </p:nvSpPr>
        <p:spPr/>
        <p:txBody>
          <a:bodyPr/>
          <a:lstStyle/>
          <a:p>
            <a:fld id="{9FD920A9-84E1-45FC-90FC-9401A305556F}" type="slidenum">
              <a:rPr lang="en-US" smtClean="0"/>
              <a:t>20</a:t>
            </a:fld>
            <a:endParaRPr lang="en-US" dirty="0"/>
          </a:p>
        </p:txBody>
      </p:sp>
    </p:spTree>
    <p:extLst>
      <p:ext uri="{BB962C8B-B14F-4D97-AF65-F5344CB8AC3E}">
        <p14:creationId xmlns:p14="http://schemas.microsoft.com/office/powerpoint/2010/main" val="2249966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F8E6E-A555-4571-A3BC-005D4543BB17}"/>
              </a:ext>
            </a:extLst>
          </p:cNvPr>
          <p:cNvSpPr>
            <a:spLocks noGrp="1"/>
          </p:cNvSpPr>
          <p:nvPr>
            <p:ph type="title"/>
          </p:nvPr>
        </p:nvSpPr>
        <p:spPr/>
        <p:txBody>
          <a:bodyPr/>
          <a:lstStyle/>
          <a:p>
            <a:r>
              <a:rPr lang="en-US" dirty="0"/>
              <a:t>Your Tools </a:t>
            </a:r>
          </a:p>
        </p:txBody>
      </p:sp>
      <p:sp>
        <p:nvSpPr>
          <p:cNvPr id="3" name="Content Placeholder 2">
            <a:extLst>
              <a:ext uri="{FF2B5EF4-FFF2-40B4-BE49-F238E27FC236}">
                <a16:creationId xmlns:a16="http://schemas.microsoft.com/office/drawing/2014/main" id="{97D2967E-256A-4AD2-B5BB-C774C9286AC2}"/>
              </a:ext>
            </a:extLst>
          </p:cNvPr>
          <p:cNvSpPr>
            <a:spLocks noGrp="1"/>
          </p:cNvSpPr>
          <p:nvPr>
            <p:ph idx="1"/>
          </p:nvPr>
        </p:nvSpPr>
        <p:spPr/>
        <p:txBody>
          <a:bodyPr/>
          <a:lstStyle/>
          <a:p>
            <a:pPr marL="0" indent="0">
              <a:buNone/>
            </a:pPr>
            <a:r>
              <a:rPr lang="en-US" dirty="0"/>
              <a:t>Documents on the DDSD webpages for EOR are :</a:t>
            </a:r>
          </a:p>
          <a:p>
            <a:r>
              <a:rPr lang="en-US" dirty="0"/>
              <a:t>EOR Guide</a:t>
            </a:r>
          </a:p>
          <a:p>
            <a:r>
              <a:rPr lang="en-US" dirty="0"/>
              <a:t>Provider Selection Guide</a:t>
            </a:r>
          </a:p>
          <a:p>
            <a:endParaRPr lang="en-US" dirty="0"/>
          </a:p>
          <a:p>
            <a:endParaRPr lang="en-US" dirty="0"/>
          </a:p>
        </p:txBody>
      </p:sp>
      <p:sp>
        <p:nvSpPr>
          <p:cNvPr id="4" name="Slide Number Placeholder 3">
            <a:extLst>
              <a:ext uri="{FF2B5EF4-FFF2-40B4-BE49-F238E27FC236}">
                <a16:creationId xmlns:a16="http://schemas.microsoft.com/office/drawing/2014/main" id="{76FA1995-0F5D-4128-9513-4A209D557F2D}"/>
              </a:ext>
            </a:extLst>
          </p:cNvPr>
          <p:cNvSpPr>
            <a:spLocks noGrp="1"/>
          </p:cNvSpPr>
          <p:nvPr>
            <p:ph type="sldNum" sz="quarter" idx="4"/>
          </p:nvPr>
        </p:nvSpPr>
        <p:spPr/>
        <p:txBody>
          <a:bodyPr/>
          <a:lstStyle/>
          <a:p>
            <a:fld id="{E7D84A92-FFF3-4E39-A097-1E62941FA080}" type="slidenum">
              <a:rPr lang="en-US" smtClean="0"/>
              <a:t>21</a:t>
            </a:fld>
            <a:endParaRPr lang="en-US" dirty="0"/>
          </a:p>
        </p:txBody>
      </p:sp>
    </p:spTree>
    <p:extLst>
      <p:ext uri="{BB962C8B-B14F-4D97-AF65-F5344CB8AC3E}">
        <p14:creationId xmlns:p14="http://schemas.microsoft.com/office/powerpoint/2010/main" val="2818459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D4557-7EB1-4520-A533-5D93363BEB8D}"/>
              </a:ext>
            </a:extLst>
          </p:cNvPr>
          <p:cNvSpPr>
            <a:spLocks noGrp="1"/>
          </p:cNvSpPr>
          <p:nvPr>
            <p:ph type="title"/>
          </p:nvPr>
        </p:nvSpPr>
        <p:spPr>
          <a:xfrm>
            <a:off x="589085" y="500062"/>
            <a:ext cx="7886700" cy="1325563"/>
          </a:xfrm>
        </p:spPr>
        <p:txBody>
          <a:bodyPr/>
          <a:lstStyle/>
          <a:p>
            <a:r>
              <a:rPr lang="en-US" dirty="0"/>
              <a:t>Your Tools </a:t>
            </a:r>
          </a:p>
        </p:txBody>
      </p:sp>
      <p:sp>
        <p:nvSpPr>
          <p:cNvPr id="3" name="Content Placeholder 2">
            <a:extLst>
              <a:ext uri="{FF2B5EF4-FFF2-40B4-BE49-F238E27FC236}">
                <a16:creationId xmlns:a16="http://schemas.microsoft.com/office/drawing/2014/main" id="{C8CF20FC-178B-4C04-84AD-18E5B96062C8}"/>
              </a:ext>
            </a:extLst>
          </p:cNvPr>
          <p:cNvSpPr>
            <a:spLocks noGrp="1"/>
          </p:cNvSpPr>
          <p:nvPr>
            <p:ph idx="1"/>
          </p:nvPr>
        </p:nvSpPr>
        <p:spPr/>
        <p:txBody>
          <a:bodyPr/>
          <a:lstStyle/>
          <a:p>
            <a:r>
              <a:rPr lang="en-US" dirty="0"/>
              <a:t>HSD- Consolidated Customer Service Center (CCSC).</a:t>
            </a:r>
            <a:r>
              <a:rPr lang="en-US" b="1" dirty="0"/>
              <a:t> </a:t>
            </a:r>
          </a:p>
          <a:p>
            <a:r>
              <a:rPr lang="en-US" b="1" dirty="0"/>
              <a:t>Call</a:t>
            </a:r>
            <a:r>
              <a:rPr lang="en-US" dirty="0"/>
              <a:t>        1-800-283-4465 or </a:t>
            </a:r>
          </a:p>
          <a:p>
            <a:r>
              <a:rPr lang="en-US" b="1" dirty="0"/>
              <a:t>Email</a:t>
            </a:r>
            <a:r>
              <a:rPr lang="en-US" dirty="0"/>
              <a:t>     </a:t>
            </a:r>
            <a:r>
              <a:rPr lang="en-US" u="sng" dirty="0">
                <a:hlinkClick r:id="rId3"/>
              </a:rPr>
              <a:t>NM.Customers@state.nm.us</a:t>
            </a:r>
            <a:endParaRPr lang="en-US" dirty="0"/>
          </a:p>
          <a:p>
            <a:endParaRPr lang="en-US" dirty="0"/>
          </a:p>
        </p:txBody>
      </p:sp>
      <p:sp>
        <p:nvSpPr>
          <p:cNvPr id="4" name="Slide Number Placeholder 3">
            <a:extLst>
              <a:ext uri="{FF2B5EF4-FFF2-40B4-BE49-F238E27FC236}">
                <a16:creationId xmlns:a16="http://schemas.microsoft.com/office/drawing/2014/main" id="{A821792C-623B-476A-B4E0-414CB5E56E9C}"/>
              </a:ext>
            </a:extLst>
          </p:cNvPr>
          <p:cNvSpPr>
            <a:spLocks noGrp="1"/>
          </p:cNvSpPr>
          <p:nvPr>
            <p:ph type="sldNum" sz="quarter" idx="4"/>
          </p:nvPr>
        </p:nvSpPr>
        <p:spPr/>
        <p:txBody>
          <a:bodyPr/>
          <a:lstStyle/>
          <a:p>
            <a:fld id="{E9DDBEAA-24E7-4DA0-B368-E07A491883BA}" type="slidenum">
              <a:rPr lang="en-US" smtClean="0"/>
              <a:t>22</a:t>
            </a:fld>
            <a:endParaRPr lang="en-US" dirty="0"/>
          </a:p>
        </p:txBody>
      </p:sp>
    </p:spTree>
    <p:extLst>
      <p:ext uri="{BB962C8B-B14F-4D97-AF65-F5344CB8AC3E}">
        <p14:creationId xmlns:p14="http://schemas.microsoft.com/office/powerpoint/2010/main" val="374575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7EF32-36D2-42BE-9D6E-3D9149A81FDE}"/>
              </a:ext>
            </a:extLst>
          </p:cNvPr>
          <p:cNvSpPr>
            <a:spLocks noGrp="1"/>
          </p:cNvSpPr>
          <p:nvPr>
            <p:ph type="title"/>
          </p:nvPr>
        </p:nvSpPr>
        <p:spPr/>
        <p:txBody>
          <a:bodyPr/>
          <a:lstStyle/>
          <a:p>
            <a:r>
              <a:rPr lang="en-US" dirty="0"/>
              <a:t>Next Steps </a:t>
            </a:r>
          </a:p>
        </p:txBody>
      </p:sp>
      <p:sp>
        <p:nvSpPr>
          <p:cNvPr id="3" name="Content Placeholder 2">
            <a:extLst>
              <a:ext uri="{FF2B5EF4-FFF2-40B4-BE49-F238E27FC236}">
                <a16:creationId xmlns:a16="http://schemas.microsoft.com/office/drawing/2014/main" id="{12356C98-569A-4918-B8ED-EBC6E395F3D6}"/>
              </a:ext>
            </a:extLst>
          </p:cNvPr>
          <p:cNvSpPr>
            <a:spLocks noGrp="1"/>
          </p:cNvSpPr>
          <p:nvPr>
            <p:ph idx="1"/>
          </p:nvPr>
        </p:nvSpPr>
        <p:spPr/>
        <p:txBody>
          <a:bodyPr/>
          <a:lstStyle/>
          <a:p>
            <a:r>
              <a:rPr lang="en-US" dirty="0"/>
              <a:t>Use your EOR Guide for the  specific waiver you are participating in</a:t>
            </a:r>
          </a:p>
          <a:p>
            <a:r>
              <a:rPr lang="en-US" dirty="0"/>
              <a:t>Use the Service Standards for the specific waiver you are participating in </a:t>
            </a:r>
          </a:p>
          <a:p>
            <a:r>
              <a:rPr lang="en-US" dirty="0"/>
              <a:t>Complete FMA sponsored Training </a:t>
            </a:r>
          </a:p>
        </p:txBody>
      </p:sp>
      <p:sp>
        <p:nvSpPr>
          <p:cNvPr id="4" name="Slide Number Placeholder 3">
            <a:extLst>
              <a:ext uri="{FF2B5EF4-FFF2-40B4-BE49-F238E27FC236}">
                <a16:creationId xmlns:a16="http://schemas.microsoft.com/office/drawing/2014/main" id="{065D54D0-ADB5-40D3-843B-016B693F39CC}"/>
              </a:ext>
            </a:extLst>
          </p:cNvPr>
          <p:cNvSpPr>
            <a:spLocks noGrp="1"/>
          </p:cNvSpPr>
          <p:nvPr>
            <p:ph type="sldNum" sz="quarter" idx="4"/>
          </p:nvPr>
        </p:nvSpPr>
        <p:spPr/>
        <p:txBody>
          <a:bodyPr/>
          <a:lstStyle/>
          <a:p>
            <a:fld id="{2664340D-D9AE-4466-834B-41C7B66EB9A0}" type="slidenum">
              <a:rPr lang="en-US" smtClean="0"/>
              <a:t>23</a:t>
            </a:fld>
            <a:endParaRPr lang="en-US" dirty="0"/>
          </a:p>
        </p:txBody>
      </p:sp>
    </p:spTree>
    <p:extLst>
      <p:ext uri="{BB962C8B-B14F-4D97-AF65-F5344CB8AC3E}">
        <p14:creationId xmlns:p14="http://schemas.microsoft.com/office/powerpoint/2010/main" val="422735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B050EC-5B26-41F9-80D6-FD2CF5E99724}"/>
              </a:ext>
            </a:extLst>
          </p:cNvPr>
          <p:cNvSpPr>
            <a:spLocks noGrp="1"/>
          </p:cNvSpPr>
          <p:nvPr>
            <p:ph type="title"/>
          </p:nvPr>
        </p:nvSpPr>
        <p:spPr>
          <a:xfrm>
            <a:off x="628650" y="1045029"/>
            <a:ext cx="7976508" cy="5192485"/>
          </a:xfrm>
        </p:spPr>
        <p:txBody>
          <a:bodyPr>
            <a:normAutofit/>
          </a:bodyPr>
          <a:lstStyle/>
          <a:p>
            <a:pPr algn="ctr"/>
            <a:r>
              <a:rPr lang="en-US" dirty="0"/>
              <a:t>Thank You !</a:t>
            </a:r>
            <a:br>
              <a:rPr lang="en-US" dirty="0"/>
            </a:br>
            <a:br>
              <a:rPr lang="en-US" sz="3600" dirty="0"/>
            </a:br>
            <a:r>
              <a:rPr lang="en-US" sz="3600" dirty="0"/>
              <a:t>When you choose self direction, you choose who performs your approved services and when you need them.</a:t>
            </a:r>
            <a:br>
              <a:rPr lang="en-US" sz="3600" dirty="0"/>
            </a:br>
            <a:br>
              <a:rPr lang="en-US" sz="3600" dirty="0"/>
            </a:br>
            <a:r>
              <a:rPr lang="en-US" sz="3600" dirty="0"/>
              <a:t>You are empowered. </a:t>
            </a:r>
            <a:br>
              <a:rPr lang="en-US" sz="3600" dirty="0"/>
            </a:br>
            <a:br>
              <a:rPr lang="en-US" sz="3600" dirty="0"/>
            </a:br>
            <a:r>
              <a:rPr lang="en-US" sz="3600" dirty="0"/>
              <a:t>You are directing your own life.</a:t>
            </a:r>
          </a:p>
        </p:txBody>
      </p:sp>
      <p:sp>
        <p:nvSpPr>
          <p:cNvPr id="6" name="Slide Number Placeholder 3">
            <a:extLst>
              <a:ext uri="{FF2B5EF4-FFF2-40B4-BE49-F238E27FC236}">
                <a16:creationId xmlns:a16="http://schemas.microsoft.com/office/drawing/2014/main" id="{F48B82A5-ACAA-4A73-B140-B2276B29158C}"/>
              </a:ext>
            </a:extLst>
          </p:cNvPr>
          <p:cNvSpPr txBox="1">
            <a:spLocks/>
          </p:cNvSpPr>
          <p:nvPr/>
        </p:nvSpPr>
        <p:spPr>
          <a:xfrm>
            <a:off x="7918263" y="29369"/>
            <a:ext cx="1194174" cy="25493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E62A36-059C-4F5E-BF28-9C127DD5DED9}" type="slidenum">
              <a:rPr lang="en-US" smtClean="0"/>
              <a:pPr/>
              <a:t>24</a:t>
            </a:fld>
            <a:endParaRPr lang="en-US" dirty="0"/>
          </a:p>
        </p:txBody>
      </p:sp>
    </p:spTree>
    <p:extLst>
      <p:ext uri="{BB962C8B-B14F-4D97-AF65-F5344CB8AC3E}">
        <p14:creationId xmlns:p14="http://schemas.microsoft.com/office/powerpoint/2010/main" val="4162055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09AEF-EA93-428F-8D1F-29E43BEA38A2}"/>
              </a:ext>
            </a:extLst>
          </p:cNvPr>
          <p:cNvSpPr>
            <a:spLocks noGrp="1"/>
          </p:cNvSpPr>
          <p:nvPr>
            <p:ph type="title"/>
          </p:nvPr>
        </p:nvSpPr>
        <p:spPr/>
        <p:txBody>
          <a:bodyPr/>
          <a:lstStyle/>
          <a:p>
            <a:r>
              <a:rPr lang="en-US" dirty="0"/>
              <a:t>EOR Roles and Responsibilities  </a:t>
            </a:r>
          </a:p>
        </p:txBody>
      </p:sp>
      <p:sp>
        <p:nvSpPr>
          <p:cNvPr id="3" name="Content Placeholder 2">
            <a:extLst>
              <a:ext uri="{FF2B5EF4-FFF2-40B4-BE49-F238E27FC236}">
                <a16:creationId xmlns:a16="http://schemas.microsoft.com/office/drawing/2014/main" id="{6F110610-29E8-49BC-B1CE-A7355DF8C48F}"/>
              </a:ext>
            </a:extLst>
          </p:cNvPr>
          <p:cNvSpPr>
            <a:spLocks noGrp="1"/>
          </p:cNvSpPr>
          <p:nvPr>
            <p:ph idx="1"/>
          </p:nvPr>
        </p:nvSpPr>
        <p:spPr/>
        <p:txBody>
          <a:bodyPr/>
          <a:lstStyle/>
          <a:p>
            <a:pPr marL="0" indent="0" algn="ctr">
              <a:buNone/>
            </a:pPr>
            <a:r>
              <a:rPr lang="en-US" dirty="0"/>
              <a:t>Congratulations Participant EORs: </a:t>
            </a:r>
          </a:p>
          <a:p>
            <a:pPr marL="0" indent="0" algn="ctr">
              <a:buNone/>
            </a:pPr>
            <a:endParaRPr lang="en-US" dirty="0"/>
          </a:p>
          <a:p>
            <a:pPr algn="just"/>
            <a:r>
              <a:rPr lang="en-US" dirty="0"/>
              <a:t>You have decided to direct your own services. </a:t>
            </a:r>
          </a:p>
          <a:p>
            <a:r>
              <a:rPr lang="en-US" dirty="0"/>
              <a:t>You will make your voice and your choices heard in hiring and managing employees and vendors  to provide your waiver services. </a:t>
            </a:r>
          </a:p>
          <a:p>
            <a:pPr marL="0" indent="0" algn="ctr">
              <a:buNone/>
            </a:pPr>
            <a:endParaRPr lang="en-US" dirty="0"/>
          </a:p>
        </p:txBody>
      </p:sp>
      <p:sp>
        <p:nvSpPr>
          <p:cNvPr id="4" name="Slide Number Placeholder 3">
            <a:extLst>
              <a:ext uri="{FF2B5EF4-FFF2-40B4-BE49-F238E27FC236}">
                <a16:creationId xmlns:a16="http://schemas.microsoft.com/office/drawing/2014/main" id="{829F45FF-B95F-4986-9717-5702E96FA085}"/>
              </a:ext>
            </a:extLst>
          </p:cNvPr>
          <p:cNvSpPr>
            <a:spLocks noGrp="1"/>
          </p:cNvSpPr>
          <p:nvPr>
            <p:ph type="sldNum" sz="quarter" idx="4"/>
          </p:nvPr>
        </p:nvSpPr>
        <p:spPr/>
        <p:txBody>
          <a:bodyPr/>
          <a:lstStyle/>
          <a:p>
            <a:fld id="{69B28972-4CAF-4278-9045-F6D05BCD46B4}" type="slidenum">
              <a:rPr lang="en-US" smtClean="0"/>
              <a:t>3</a:t>
            </a:fld>
            <a:endParaRPr lang="en-US" dirty="0"/>
          </a:p>
        </p:txBody>
      </p:sp>
    </p:spTree>
    <p:extLst>
      <p:ext uri="{BB962C8B-B14F-4D97-AF65-F5344CB8AC3E}">
        <p14:creationId xmlns:p14="http://schemas.microsoft.com/office/powerpoint/2010/main" val="2233144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09AEF-EA93-428F-8D1F-29E43BEA38A2}"/>
              </a:ext>
            </a:extLst>
          </p:cNvPr>
          <p:cNvSpPr>
            <a:spLocks noGrp="1"/>
          </p:cNvSpPr>
          <p:nvPr>
            <p:ph type="title"/>
          </p:nvPr>
        </p:nvSpPr>
        <p:spPr/>
        <p:txBody>
          <a:bodyPr/>
          <a:lstStyle/>
          <a:p>
            <a:r>
              <a:rPr lang="en-US" dirty="0"/>
              <a:t>EOR Roles and Responsibilities  </a:t>
            </a:r>
          </a:p>
        </p:txBody>
      </p:sp>
      <p:sp>
        <p:nvSpPr>
          <p:cNvPr id="3" name="Content Placeholder 2">
            <a:extLst>
              <a:ext uri="{FF2B5EF4-FFF2-40B4-BE49-F238E27FC236}">
                <a16:creationId xmlns:a16="http://schemas.microsoft.com/office/drawing/2014/main" id="{6F110610-29E8-49BC-B1CE-A7355DF8C48F}"/>
              </a:ext>
            </a:extLst>
          </p:cNvPr>
          <p:cNvSpPr>
            <a:spLocks noGrp="1"/>
          </p:cNvSpPr>
          <p:nvPr>
            <p:ph idx="1"/>
          </p:nvPr>
        </p:nvSpPr>
        <p:spPr/>
        <p:txBody>
          <a:bodyPr/>
          <a:lstStyle/>
          <a:p>
            <a:pPr marL="0" indent="0" algn="ctr">
              <a:buNone/>
            </a:pPr>
            <a:r>
              <a:rPr lang="en-US" dirty="0"/>
              <a:t>Congratulations designated EORs</a:t>
            </a:r>
          </a:p>
          <a:p>
            <a:pPr marL="0" indent="0" algn="ctr">
              <a:buNone/>
            </a:pPr>
            <a:endParaRPr lang="en-US" dirty="0"/>
          </a:p>
          <a:p>
            <a:pPr algn="just"/>
            <a:r>
              <a:rPr lang="en-US" dirty="0"/>
              <a:t>You have an exciting opportunity.</a:t>
            </a:r>
          </a:p>
          <a:p>
            <a:pPr algn="just"/>
            <a:endParaRPr lang="en-US" dirty="0"/>
          </a:p>
          <a:p>
            <a:r>
              <a:rPr lang="en-US" dirty="0"/>
              <a:t>You will  assure the participant’s voice and  choices are heard in hiring and managing employees and vendors  to provide the waiver services identified in the person’s plan. </a:t>
            </a:r>
          </a:p>
          <a:p>
            <a:pPr marL="0" indent="0" algn="ctr">
              <a:buNone/>
            </a:pP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829F45FF-B95F-4986-9717-5702E96FA085}"/>
              </a:ext>
            </a:extLst>
          </p:cNvPr>
          <p:cNvSpPr>
            <a:spLocks noGrp="1"/>
          </p:cNvSpPr>
          <p:nvPr>
            <p:ph type="sldNum" sz="quarter" idx="4"/>
          </p:nvPr>
        </p:nvSpPr>
        <p:spPr/>
        <p:txBody>
          <a:bodyPr/>
          <a:lstStyle/>
          <a:p>
            <a:r>
              <a:rPr lang="en-US" dirty="0"/>
              <a:t> </a:t>
            </a:r>
            <a:fld id="{7CB43D91-6E9A-4721-9F4B-090F4BF74EB0}" type="slidenum">
              <a:rPr lang="en-US" smtClean="0"/>
              <a:t>4</a:t>
            </a:fld>
            <a:endParaRPr lang="en-US" dirty="0"/>
          </a:p>
        </p:txBody>
      </p:sp>
    </p:spTree>
    <p:extLst>
      <p:ext uri="{BB962C8B-B14F-4D97-AF65-F5344CB8AC3E}">
        <p14:creationId xmlns:p14="http://schemas.microsoft.com/office/powerpoint/2010/main" val="2711349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5A6D5-24D6-40B3-9D22-83E19D52A03D}"/>
              </a:ext>
            </a:extLst>
          </p:cNvPr>
          <p:cNvSpPr>
            <a:spLocks noGrp="1"/>
          </p:cNvSpPr>
          <p:nvPr>
            <p:ph type="title"/>
          </p:nvPr>
        </p:nvSpPr>
        <p:spPr/>
        <p:txBody>
          <a:bodyPr/>
          <a:lstStyle/>
          <a:p>
            <a:r>
              <a:rPr lang="en-US" dirty="0"/>
              <a:t>Self Direction </a:t>
            </a:r>
          </a:p>
        </p:txBody>
      </p:sp>
      <p:sp>
        <p:nvSpPr>
          <p:cNvPr id="3" name="Content Placeholder 2">
            <a:extLst>
              <a:ext uri="{FF2B5EF4-FFF2-40B4-BE49-F238E27FC236}">
                <a16:creationId xmlns:a16="http://schemas.microsoft.com/office/drawing/2014/main" id="{CBF15A9F-B8BB-400D-9A26-6EDBEF65C924}"/>
              </a:ext>
            </a:extLst>
          </p:cNvPr>
          <p:cNvSpPr>
            <a:spLocks noGrp="1"/>
          </p:cNvSpPr>
          <p:nvPr>
            <p:ph idx="1"/>
          </p:nvPr>
        </p:nvSpPr>
        <p:spPr/>
        <p:txBody>
          <a:bodyPr>
            <a:normAutofit/>
          </a:bodyPr>
          <a:lstStyle/>
          <a:p>
            <a:pPr marL="0" indent="0">
              <a:buNone/>
            </a:pPr>
            <a:r>
              <a:rPr lang="en-US" dirty="0"/>
              <a:t>Participants, or their representatives,</a:t>
            </a:r>
          </a:p>
          <a:p>
            <a:pPr marL="0" indent="0">
              <a:buNone/>
            </a:pPr>
            <a:r>
              <a:rPr lang="en-US" dirty="0"/>
              <a:t> </a:t>
            </a:r>
          </a:p>
          <a:p>
            <a:r>
              <a:rPr lang="en-US" dirty="0"/>
              <a:t>Make decisions to manage their services;</a:t>
            </a:r>
          </a:p>
          <a:p>
            <a:r>
              <a:rPr lang="en-US" dirty="0"/>
              <a:t>Take control and responsibility over who provides the services like hiring, and  supervising, employees.</a:t>
            </a:r>
          </a:p>
          <a:p>
            <a:endParaRPr lang="en-US" dirty="0"/>
          </a:p>
          <a:p>
            <a:pPr marL="0" indent="0">
              <a:buNone/>
            </a:pPr>
            <a:r>
              <a:rPr lang="en-US" dirty="0"/>
              <a:t>All in a person-centered planning process! </a:t>
            </a:r>
          </a:p>
          <a:p>
            <a:endParaRPr lang="en-US" dirty="0"/>
          </a:p>
        </p:txBody>
      </p:sp>
      <p:sp>
        <p:nvSpPr>
          <p:cNvPr id="4" name="Slide Number Placeholder 3">
            <a:extLst>
              <a:ext uri="{FF2B5EF4-FFF2-40B4-BE49-F238E27FC236}">
                <a16:creationId xmlns:a16="http://schemas.microsoft.com/office/drawing/2014/main" id="{6E0E2CFD-7AD8-420B-8392-ACF0B931FB36}"/>
              </a:ext>
            </a:extLst>
          </p:cNvPr>
          <p:cNvSpPr>
            <a:spLocks noGrp="1"/>
          </p:cNvSpPr>
          <p:nvPr>
            <p:ph type="sldNum" sz="quarter" idx="4"/>
          </p:nvPr>
        </p:nvSpPr>
        <p:spPr/>
        <p:txBody>
          <a:bodyPr/>
          <a:lstStyle/>
          <a:p>
            <a:fld id="{D00D1704-4719-4321-9B91-FD5D26396A9F}" type="slidenum">
              <a:rPr lang="en-US" smtClean="0"/>
              <a:t>5</a:t>
            </a:fld>
            <a:endParaRPr lang="en-US" dirty="0"/>
          </a:p>
        </p:txBody>
      </p:sp>
    </p:spTree>
    <p:extLst>
      <p:ext uri="{BB962C8B-B14F-4D97-AF65-F5344CB8AC3E}">
        <p14:creationId xmlns:p14="http://schemas.microsoft.com/office/powerpoint/2010/main" val="3909213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19454-ED99-4385-A2E0-9E65D219496F}"/>
              </a:ext>
            </a:extLst>
          </p:cNvPr>
          <p:cNvSpPr>
            <a:spLocks noGrp="1"/>
          </p:cNvSpPr>
          <p:nvPr>
            <p:ph type="title"/>
          </p:nvPr>
        </p:nvSpPr>
        <p:spPr/>
        <p:txBody>
          <a:bodyPr/>
          <a:lstStyle/>
          <a:p>
            <a:r>
              <a:rPr lang="en-US" dirty="0"/>
              <a:t>Employer Authority </a:t>
            </a:r>
          </a:p>
        </p:txBody>
      </p:sp>
      <p:sp>
        <p:nvSpPr>
          <p:cNvPr id="3" name="Content Placeholder 2">
            <a:extLst>
              <a:ext uri="{FF2B5EF4-FFF2-40B4-BE49-F238E27FC236}">
                <a16:creationId xmlns:a16="http://schemas.microsoft.com/office/drawing/2014/main" id="{975B1972-6F35-42F7-80BA-FE2508F7E775}"/>
              </a:ext>
            </a:extLst>
          </p:cNvPr>
          <p:cNvSpPr>
            <a:spLocks noGrp="1"/>
          </p:cNvSpPr>
          <p:nvPr>
            <p:ph idx="1"/>
          </p:nvPr>
        </p:nvSpPr>
        <p:spPr/>
        <p:txBody>
          <a:bodyPr/>
          <a:lstStyle/>
          <a:p>
            <a:pPr marL="0" indent="0">
              <a:buNone/>
            </a:pPr>
            <a:endParaRPr lang="en-US" dirty="0"/>
          </a:p>
          <a:p>
            <a:pPr marL="0" indent="0">
              <a:buNone/>
            </a:pPr>
            <a:r>
              <a:rPr lang="en-US" dirty="0"/>
              <a:t>The EOR makes the decisions about hiring employees or vendors to provide the services that are approved in the participant’s plan. </a:t>
            </a:r>
          </a:p>
        </p:txBody>
      </p:sp>
      <p:sp>
        <p:nvSpPr>
          <p:cNvPr id="4" name="Slide Number Placeholder 3">
            <a:extLst>
              <a:ext uri="{FF2B5EF4-FFF2-40B4-BE49-F238E27FC236}">
                <a16:creationId xmlns:a16="http://schemas.microsoft.com/office/drawing/2014/main" id="{E9188D83-99C7-4D3E-8E72-E8FE2DCC1CB5}"/>
              </a:ext>
            </a:extLst>
          </p:cNvPr>
          <p:cNvSpPr>
            <a:spLocks noGrp="1"/>
          </p:cNvSpPr>
          <p:nvPr>
            <p:ph type="sldNum" sz="quarter" idx="4"/>
          </p:nvPr>
        </p:nvSpPr>
        <p:spPr/>
        <p:txBody>
          <a:bodyPr/>
          <a:lstStyle/>
          <a:p>
            <a:fld id="{2AB3943B-CD8E-46D2-A6BF-EF257E53B113}" type="slidenum">
              <a:rPr lang="en-US" smtClean="0"/>
              <a:t>6</a:t>
            </a:fld>
            <a:endParaRPr lang="en-US" dirty="0"/>
          </a:p>
        </p:txBody>
      </p:sp>
    </p:spTree>
    <p:extLst>
      <p:ext uri="{BB962C8B-B14F-4D97-AF65-F5344CB8AC3E}">
        <p14:creationId xmlns:p14="http://schemas.microsoft.com/office/powerpoint/2010/main" val="1583385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8F942-6920-4B88-A1EE-EE622530C115}"/>
              </a:ext>
            </a:extLst>
          </p:cNvPr>
          <p:cNvSpPr>
            <a:spLocks noGrp="1"/>
          </p:cNvSpPr>
          <p:nvPr>
            <p:ph type="title"/>
          </p:nvPr>
        </p:nvSpPr>
        <p:spPr/>
        <p:txBody>
          <a:bodyPr/>
          <a:lstStyle/>
          <a:p>
            <a:r>
              <a:rPr lang="en-US" dirty="0"/>
              <a:t>Advantages of Choice &amp; Control </a:t>
            </a:r>
          </a:p>
        </p:txBody>
      </p:sp>
      <p:sp>
        <p:nvSpPr>
          <p:cNvPr id="3" name="Content Placeholder 2">
            <a:extLst>
              <a:ext uri="{FF2B5EF4-FFF2-40B4-BE49-F238E27FC236}">
                <a16:creationId xmlns:a16="http://schemas.microsoft.com/office/drawing/2014/main" id="{87694047-EC95-4291-935B-8970282F268F}"/>
              </a:ext>
            </a:extLst>
          </p:cNvPr>
          <p:cNvSpPr>
            <a:spLocks noGrp="1"/>
          </p:cNvSpPr>
          <p:nvPr>
            <p:ph idx="1"/>
          </p:nvPr>
        </p:nvSpPr>
        <p:spPr/>
        <p:txBody>
          <a:bodyPr>
            <a:normAutofit/>
          </a:bodyPr>
          <a:lstStyle/>
          <a:p>
            <a:pPr lvl="1"/>
            <a:r>
              <a:rPr lang="en-US" dirty="0"/>
              <a:t>People want choice and control</a:t>
            </a:r>
          </a:p>
          <a:p>
            <a:pPr lvl="1"/>
            <a:r>
              <a:rPr lang="en-US" dirty="0"/>
              <a:t>Family members want to be involved in self-direction and make these decisions</a:t>
            </a:r>
          </a:p>
          <a:p>
            <a:pPr lvl="1"/>
            <a:r>
              <a:rPr lang="en-US" dirty="0"/>
              <a:t>Employees from the participants natural community makes a lot of sense</a:t>
            </a:r>
          </a:p>
          <a:p>
            <a:pPr lvl="1"/>
            <a:r>
              <a:rPr lang="en-US" dirty="0"/>
              <a:t>It’s about the participant’s life ! </a:t>
            </a:r>
          </a:p>
          <a:p>
            <a:pPr lvl="1"/>
            <a:endParaRPr lang="en-US" dirty="0"/>
          </a:p>
          <a:p>
            <a:pPr lvl="1"/>
            <a:endParaRPr lang="en-US" sz="1800" dirty="0"/>
          </a:p>
        </p:txBody>
      </p:sp>
      <p:sp>
        <p:nvSpPr>
          <p:cNvPr id="4" name="Slide Number Placeholder 3">
            <a:extLst>
              <a:ext uri="{FF2B5EF4-FFF2-40B4-BE49-F238E27FC236}">
                <a16:creationId xmlns:a16="http://schemas.microsoft.com/office/drawing/2014/main" id="{5DDC9B94-6E27-47D7-B032-4DED3E40481B}"/>
              </a:ext>
            </a:extLst>
          </p:cNvPr>
          <p:cNvSpPr>
            <a:spLocks noGrp="1"/>
          </p:cNvSpPr>
          <p:nvPr>
            <p:ph type="sldNum" sz="quarter" idx="4"/>
          </p:nvPr>
        </p:nvSpPr>
        <p:spPr/>
        <p:txBody>
          <a:bodyPr/>
          <a:lstStyle/>
          <a:p>
            <a:fld id="{B0BD65D0-81AB-4B1A-B6E4-8D6D5445CC5F}" type="slidenum">
              <a:rPr lang="en-US" smtClean="0"/>
              <a:t>7</a:t>
            </a:fld>
            <a:endParaRPr lang="en-US" dirty="0"/>
          </a:p>
        </p:txBody>
      </p:sp>
    </p:spTree>
    <p:extLst>
      <p:ext uri="{BB962C8B-B14F-4D97-AF65-F5344CB8AC3E}">
        <p14:creationId xmlns:p14="http://schemas.microsoft.com/office/powerpoint/2010/main" val="956148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34813-E9AC-4304-9A9D-65F1B537B161}"/>
              </a:ext>
            </a:extLst>
          </p:cNvPr>
          <p:cNvSpPr>
            <a:spLocks noGrp="1"/>
          </p:cNvSpPr>
          <p:nvPr>
            <p:ph type="title"/>
          </p:nvPr>
        </p:nvSpPr>
        <p:spPr/>
        <p:txBody>
          <a:bodyPr/>
          <a:lstStyle/>
          <a:p>
            <a:r>
              <a:rPr lang="en-US" dirty="0"/>
              <a:t>Some Terms to Know</a:t>
            </a:r>
          </a:p>
        </p:txBody>
      </p:sp>
      <p:sp>
        <p:nvSpPr>
          <p:cNvPr id="3" name="Content Placeholder 2">
            <a:extLst>
              <a:ext uri="{FF2B5EF4-FFF2-40B4-BE49-F238E27FC236}">
                <a16:creationId xmlns:a16="http://schemas.microsoft.com/office/drawing/2014/main" id="{136820B1-E18B-4775-959A-6E96899D0371}"/>
              </a:ext>
            </a:extLst>
          </p:cNvPr>
          <p:cNvSpPr>
            <a:spLocks noGrp="1"/>
          </p:cNvSpPr>
          <p:nvPr>
            <p:ph idx="1"/>
          </p:nvPr>
        </p:nvSpPr>
        <p:spPr/>
        <p:txBody>
          <a:bodyPr/>
          <a:lstStyle/>
          <a:p>
            <a:r>
              <a:rPr lang="en-US" b="1" dirty="0"/>
              <a:t>Employees</a:t>
            </a:r>
            <a:r>
              <a:rPr lang="en-US" dirty="0"/>
              <a:t> are the people that provide the hands- on services.</a:t>
            </a:r>
          </a:p>
          <a:p>
            <a:endParaRPr lang="en-US" dirty="0"/>
          </a:p>
          <a:p>
            <a:r>
              <a:rPr lang="en-US" b="1" dirty="0"/>
              <a:t>Vendors</a:t>
            </a:r>
            <a:r>
              <a:rPr lang="en-US" dirty="0"/>
              <a:t> may be stores or agencies that provide goods such as assistive technology or may also be agencies that employ people to provide the services you want. </a:t>
            </a:r>
          </a:p>
          <a:p>
            <a:endParaRPr lang="en-US" dirty="0"/>
          </a:p>
        </p:txBody>
      </p:sp>
      <p:sp>
        <p:nvSpPr>
          <p:cNvPr id="4" name="Slide Number Placeholder 3">
            <a:extLst>
              <a:ext uri="{FF2B5EF4-FFF2-40B4-BE49-F238E27FC236}">
                <a16:creationId xmlns:a16="http://schemas.microsoft.com/office/drawing/2014/main" id="{793E6854-14A9-45F1-800C-66DCEF4F75EF}"/>
              </a:ext>
            </a:extLst>
          </p:cNvPr>
          <p:cNvSpPr>
            <a:spLocks noGrp="1"/>
          </p:cNvSpPr>
          <p:nvPr>
            <p:ph type="sldNum" sz="quarter" idx="4"/>
          </p:nvPr>
        </p:nvSpPr>
        <p:spPr/>
        <p:txBody>
          <a:bodyPr/>
          <a:lstStyle/>
          <a:p>
            <a:fld id="{F89B21AA-76C5-4F0F-B21E-6EEAF232F0CD}" type="slidenum">
              <a:rPr lang="en-US" smtClean="0"/>
              <a:t>8</a:t>
            </a:fld>
            <a:endParaRPr lang="en-US" dirty="0"/>
          </a:p>
        </p:txBody>
      </p:sp>
    </p:spTree>
    <p:extLst>
      <p:ext uri="{BB962C8B-B14F-4D97-AF65-F5344CB8AC3E}">
        <p14:creationId xmlns:p14="http://schemas.microsoft.com/office/powerpoint/2010/main" val="4291805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34813-E9AC-4304-9A9D-65F1B537B161}"/>
              </a:ext>
            </a:extLst>
          </p:cNvPr>
          <p:cNvSpPr>
            <a:spLocks noGrp="1"/>
          </p:cNvSpPr>
          <p:nvPr>
            <p:ph type="title"/>
          </p:nvPr>
        </p:nvSpPr>
        <p:spPr/>
        <p:txBody>
          <a:bodyPr/>
          <a:lstStyle/>
          <a:p>
            <a:r>
              <a:rPr lang="en-US" dirty="0"/>
              <a:t>Some Terms to Know</a:t>
            </a:r>
          </a:p>
        </p:txBody>
      </p:sp>
      <p:sp>
        <p:nvSpPr>
          <p:cNvPr id="3" name="Content Placeholder 2">
            <a:extLst>
              <a:ext uri="{FF2B5EF4-FFF2-40B4-BE49-F238E27FC236}">
                <a16:creationId xmlns:a16="http://schemas.microsoft.com/office/drawing/2014/main" id="{136820B1-E18B-4775-959A-6E96899D0371}"/>
              </a:ext>
            </a:extLst>
          </p:cNvPr>
          <p:cNvSpPr>
            <a:spLocks noGrp="1"/>
          </p:cNvSpPr>
          <p:nvPr>
            <p:ph idx="1"/>
          </p:nvPr>
        </p:nvSpPr>
        <p:spPr/>
        <p:txBody>
          <a:bodyPr>
            <a:normAutofit/>
          </a:bodyPr>
          <a:lstStyle/>
          <a:p>
            <a:pPr lvl="1"/>
            <a:r>
              <a:rPr lang="en-US" dirty="0"/>
              <a:t>“Employer”/EOR is the person who has legal control—over their own services or is exercising that control on behalf of someone else.</a:t>
            </a:r>
          </a:p>
          <a:p>
            <a:pPr lvl="1"/>
            <a:endParaRPr lang="en-US" sz="2000" dirty="0"/>
          </a:p>
          <a:p>
            <a:pPr lvl="1"/>
            <a:r>
              <a:rPr lang="en-US" dirty="0"/>
              <a:t>The “employer” is a role with real control and ability to  select and supervise who provides the services </a:t>
            </a:r>
          </a:p>
        </p:txBody>
      </p:sp>
      <p:sp>
        <p:nvSpPr>
          <p:cNvPr id="4" name="Slide Number Placeholder 3">
            <a:extLst>
              <a:ext uri="{FF2B5EF4-FFF2-40B4-BE49-F238E27FC236}">
                <a16:creationId xmlns:a16="http://schemas.microsoft.com/office/drawing/2014/main" id="{793E6854-14A9-45F1-800C-66DCEF4F75EF}"/>
              </a:ext>
            </a:extLst>
          </p:cNvPr>
          <p:cNvSpPr>
            <a:spLocks noGrp="1"/>
          </p:cNvSpPr>
          <p:nvPr>
            <p:ph type="sldNum" sz="quarter" idx="4"/>
          </p:nvPr>
        </p:nvSpPr>
        <p:spPr/>
        <p:txBody>
          <a:bodyPr/>
          <a:lstStyle/>
          <a:p>
            <a:fld id="{F89B21AA-76C5-4F0F-B21E-6EEAF232F0CD}" type="slidenum">
              <a:rPr lang="en-US" smtClean="0"/>
              <a:t>9</a:t>
            </a:fld>
            <a:endParaRPr lang="en-US" dirty="0"/>
          </a:p>
        </p:txBody>
      </p:sp>
    </p:spTree>
    <p:extLst>
      <p:ext uri="{BB962C8B-B14F-4D97-AF65-F5344CB8AC3E}">
        <p14:creationId xmlns:p14="http://schemas.microsoft.com/office/powerpoint/2010/main" val="2487383185"/>
      </p:ext>
    </p:extLst>
  </p:cSld>
  <p:clrMapOvr>
    <a:masterClrMapping/>
  </p:clrMapOvr>
</p:sld>
</file>

<file path=ppt/theme/theme1.xml><?xml version="1.0" encoding="utf-8"?>
<a:theme xmlns:a="http://schemas.openxmlformats.org/drawingml/2006/main" name="Office Theme">
  <a:themeElements>
    <a:clrScheme name="NMDOH 2016">
      <a:dk1>
        <a:sysClr val="windowText" lastClr="000000"/>
      </a:dk1>
      <a:lt1>
        <a:sysClr val="window" lastClr="FFFFFF"/>
      </a:lt1>
      <a:dk2>
        <a:srgbClr val="2A315F"/>
      </a:dk2>
      <a:lt2>
        <a:srgbClr val="E7E6E6"/>
      </a:lt2>
      <a:accent1>
        <a:srgbClr val="4953A4"/>
      </a:accent1>
      <a:accent2>
        <a:srgbClr val="EA1D25"/>
      </a:accent2>
      <a:accent3>
        <a:srgbClr val="2E318B"/>
      </a:accent3>
      <a:accent4>
        <a:srgbClr val="FFFF00"/>
      </a:accent4>
      <a:accent5>
        <a:srgbClr val="2FA6DE"/>
      </a:accent5>
      <a:accent6>
        <a:srgbClr val="0E9C49"/>
      </a:accent6>
      <a:hlink>
        <a:srgbClr val="0563C1"/>
      </a:hlink>
      <a:folHlink>
        <a:srgbClr val="F5971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 EOR Training Slidedeck  .potx" id="{8374716F-70CE-423E-AE41-6D64DF5C9EBD}" vid="{AB36E8E6-3998-4A9D-A381-DEE5AE6BC9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230F336301A24B99B0F452AB3D45A2" ma:contentTypeVersion="0" ma:contentTypeDescription="Create a new document." ma:contentTypeScope="" ma:versionID="f3604dafa58c8d523674f9f65274a4b7">
  <xsd:schema xmlns:xsd="http://www.w3.org/2001/XMLSchema" xmlns:xs="http://www.w3.org/2001/XMLSchema" xmlns:p="http://schemas.microsoft.com/office/2006/metadata/properties" targetNamespace="http://schemas.microsoft.com/office/2006/metadata/properties" ma:root="true" ma:fieldsID="c3ac1d618640bc2c24c6bd9b51890dc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246DEE-86D7-4704-B9AF-D9E8B9037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6BE8CA9-6916-4997-A32A-A813FA41C9C3}">
  <ds:schemaRefs>
    <ds:schemaRef ds:uri="http://schemas.microsoft.com/sharepoint/v3/contenttype/forms"/>
  </ds:schemaRefs>
</ds:datastoreItem>
</file>

<file path=customXml/itemProps3.xml><?xml version="1.0" encoding="utf-8"?>
<ds:datastoreItem xmlns:ds="http://schemas.openxmlformats.org/officeDocument/2006/customXml" ds:itemID="{5AA94D62-B771-41D3-BDBE-D56479D46289}">
  <ds:schemaRef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elements/1.1/"/>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2829</TotalTime>
  <Words>3462</Words>
  <Application>Microsoft Office PowerPoint</Application>
  <PresentationFormat>On-screen Show (4:3)</PresentationFormat>
  <Paragraphs>381</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Franklin Gothic Book</vt:lpstr>
      <vt:lpstr>Franklin Gothic Medium</vt:lpstr>
      <vt:lpstr>Wingdings</vt:lpstr>
      <vt:lpstr>Office Theme</vt:lpstr>
      <vt:lpstr>Employer of Record  (EOR) An Important Job in the Waiver Participant’s Life   </vt:lpstr>
      <vt:lpstr>Objectives </vt:lpstr>
      <vt:lpstr>EOR Roles and Responsibilities  </vt:lpstr>
      <vt:lpstr>EOR Roles and Responsibilities  </vt:lpstr>
      <vt:lpstr>Self Direction </vt:lpstr>
      <vt:lpstr>Employer Authority </vt:lpstr>
      <vt:lpstr>Advantages of Choice &amp; Control </vt:lpstr>
      <vt:lpstr>Some Terms to Know</vt:lpstr>
      <vt:lpstr>Some Terms to Know</vt:lpstr>
      <vt:lpstr>Employer Authority </vt:lpstr>
      <vt:lpstr>Big Job/Important Job</vt:lpstr>
      <vt:lpstr>Hiring and Supervising</vt:lpstr>
      <vt:lpstr>Friends and Family Members </vt:lpstr>
      <vt:lpstr>Paperwork </vt:lpstr>
      <vt:lpstr>Fiscal Management Agent </vt:lpstr>
      <vt:lpstr>“I’m not so sure about this employer thing.”</vt:lpstr>
      <vt:lpstr>PowerPoint Presentation</vt:lpstr>
      <vt:lpstr>Your Resources </vt:lpstr>
      <vt:lpstr>System of Supports </vt:lpstr>
      <vt:lpstr>Your Tools </vt:lpstr>
      <vt:lpstr>Your Tools </vt:lpstr>
      <vt:lpstr>Your Tools </vt:lpstr>
      <vt:lpstr>Next Steps </vt:lpstr>
      <vt:lpstr>Thank You !  When you choose self direction, you choose who performs your approved services and when you need them.  You are empowered.   You are directing your own life.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Employer of Record (EOR)  An Important Job in the Waiver Participant’s Life</dc:title>
  <dc:creator>Christina Hill</dc:creator>
  <cp:lastModifiedBy>Christina Hill</cp:lastModifiedBy>
  <cp:revision>55</cp:revision>
  <cp:lastPrinted>2020-09-14T22:33:38Z</cp:lastPrinted>
  <dcterms:created xsi:type="dcterms:W3CDTF">2020-09-01T22:01:28Z</dcterms:created>
  <dcterms:modified xsi:type="dcterms:W3CDTF">2020-09-23T23:31:51Z</dcterms:modified>
</cp:coreProperties>
</file>