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134"/>
  </p:notesMasterIdLst>
  <p:sldIdLst>
    <p:sldId id="2147470732" r:id="rId5"/>
    <p:sldId id="2147470733" r:id="rId6"/>
    <p:sldId id="259" r:id="rId7"/>
    <p:sldId id="460" r:id="rId8"/>
    <p:sldId id="378" r:id="rId9"/>
    <p:sldId id="487" r:id="rId10"/>
    <p:sldId id="428" r:id="rId11"/>
    <p:sldId id="430" r:id="rId12"/>
    <p:sldId id="429" r:id="rId13"/>
    <p:sldId id="448" r:id="rId14"/>
    <p:sldId id="434" r:id="rId15"/>
    <p:sldId id="435" r:id="rId16"/>
    <p:sldId id="436" r:id="rId17"/>
    <p:sldId id="437" r:id="rId18"/>
    <p:sldId id="445" r:id="rId19"/>
    <p:sldId id="444" r:id="rId20"/>
    <p:sldId id="517" r:id="rId21"/>
    <p:sldId id="545" r:id="rId22"/>
    <p:sldId id="395" r:id="rId23"/>
    <p:sldId id="495" r:id="rId24"/>
    <p:sldId id="343" r:id="rId25"/>
    <p:sldId id="292" r:id="rId26"/>
    <p:sldId id="306" r:id="rId27"/>
    <p:sldId id="412" r:id="rId28"/>
    <p:sldId id="307" r:id="rId29"/>
    <p:sldId id="310" r:id="rId30"/>
    <p:sldId id="345" r:id="rId31"/>
    <p:sldId id="338" r:id="rId32"/>
    <p:sldId id="308" r:id="rId33"/>
    <p:sldId id="309" r:id="rId34"/>
    <p:sldId id="311" r:id="rId35"/>
    <p:sldId id="312" r:id="rId36"/>
    <p:sldId id="313" r:id="rId37"/>
    <p:sldId id="314" r:id="rId38"/>
    <p:sldId id="518" r:id="rId39"/>
    <p:sldId id="546" r:id="rId40"/>
    <p:sldId id="547" r:id="rId41"/>
    <p:sldId id="315" r:id="rId42"/>
    <p:sldId id="316" r:id="rId43"/>
    <p:sldId id="320" r:id="rId44"/>
    <p:sldId id="317" r:id="rId45"/>
    <p:sldId id="318" r:id="rId46"/>
    <p:sldId id="321" r:id="rId47"/>
    <p:sldId id="322" r:id="rId48"/>
    <p:sldId id="323" r:id="rId49"/>
    <p:sldId id="324" r:id="rId50"/>
    <p:sldId id="325" r:id="rId51"/>
    <p:sldId id="327" r:id="rId52"/>
    <p:sldId id="328" r:id="rId53"/>
    <p:sldId id="329" r:id="rId54"/>
    <p:sldId id="330" r:id="rId55"/>
    <p:sldId id="319" r:id="rId56"/>
    <p:sldId id="519" r:id="rId57"/>
    <p:sldId id="548" r:id="rId58"/>
    <p:sldId id="549" r:id="rId59"/>
    <p:sldId id="331" r:id="rId60"/>
    <p:sldId id="332" r:id="rId61"/>
    <p:sldId id="333" r:id="rId62"/>
    <p:sldId id="334" r:id="rId63"/>
    <p:sldId id="335" r:id="rId64"/>
    <p:sldId id="336" r:id="rId65"/>
    <p:sldId id="339" r:id="rId66"/>
    <p:sldId id="520" r:id="rId67"/>
    <p:sldId id="552" r:id="rId68"/>
    <p:sldId id="497" r:id="rId69"/>
    <p:sldId id="499" r:id="rId70"/>
    <p:sldId id="500" r:id="rId71"/>
    <p:sldId id="260" r:id="rId72"/>
    <p:sldId id="501" r:id="rId73"/>
    <p:sldId id="502" r:id="rId74"/>
    <p:sldId id="503" r:id="rId75"/>
    <p:sldId id="273" r:id="rId76"/>
    <p:sldId id="526" r:id="rId77"/>
    <p:sldId id="527" r:id="rId78"/>
    <p:sldId id="528" r:id="rId79"/>
    <p:sldId id="529" r:id="rId80"/>
    <p:sldId id="530" r:id="rId81"/>
    <p:sldId id="531" r:id="rId82"/>
    <p:sldId id="532" r:id="rId83"/>
    <p:sldId id="533" r:id="rId84"/>
    <p:sldId id="534" r:id="rId85"/>
    <p:sldId id="535" r:id="rId86"/>
    <p:sldId id="536" r:id="rId87"/>
    <p:sldId id="537" r:id="rId88"/>
    <p:sldId id="538" r:id="rId89"/>
    <p:sldId id="539" r:id="rId90"/>
    <p:sldId id="540" r:id="rId91"/>
    <p:sldId id="541" r:id="rId92"/>
    <p:sldId id="542" r:id="rId93"/>
    <p:sldId id="543" r:id="rId94"/>
    <p:sldId id="544" r:id="rId95"/>
    <p:sldId id="521" r:id="rId96"/>
    <p:sldId id="550" r:id="rId97"/>
    <p:sldId id="553" r:id="rId98"/>
    <p:sldId id="506" r:id="rId99"/>
    <p:sldId id="283" r:id="rId100"/>
    <p:sldId id="284" r:id="rId101"/>
    <p:sldId id="285" r:id="rId102"/>
    <p:sldId id="286" r:id="rId103"/>
    <p:sldId id="287" r:id="rId104"/>
    <p:sldId id="288" r:id="rId105"/>
    <p:sldId id="522" r:id="rId106"/>
    <p:sldId id="554" r:id="rId107"/>
    <p:sldId id="507" r:id="rId108"/>
    <p:sldId id="290" r:id="rId109"/>
    <p:sldId id="291" r:id="rId110"/>
    <p:sldId id="508" r:id="rId111"/>
    <p:sldId id="293" r:id="rId112"/>
    <p:sldId id="509" r:id="rId113"/>
    <p:sldId id="523" r:id="rId114"/>
    <p:sldId id="555" r:id="rId115"/>
    <p:sldId id="510" r:id="rId116"/>
    <p:sldId id="297" r:id="rId117"/>
    <p:sldId id="298" r:id="rId118"/>
    <p:sldId id="299" r:id="rId119"/>
    <p:sldId id="511" r:id="rId120"/>
    <p:sldId id="300" r:id="rId121"/>
    <p:sldId id="301" r:id="rId122"/>
    <p:sldId id="302" r:id="rId123"/>
    <p:sldId id="524" r:id="rId124"/>
    <p:sldId id="556" r:id="rId125"/>
    <p:sldId id="512" r:id="rId126"/>
    <p:sldId id="303" r:id="rId127"/>
    <p:sldId id="304" r:id="rId128"/>
    <p:sldId id="305" r:id="rId129"/>
    <p:sldId id="513" r:id="rId130"/>
    <p:sldId id="525" r:id="rId131"/>
    <p:sldId id="557" r:id="rId132"/>
    <p:sldId id="514" r:id="rId1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7BE387-FFF2-D1EC-2191-11A3DAE0B262}" name="CastilloSmith, Alex, HSD" initials="CAH" userId="S::alex.castillosmith@hsd.nm.gov::60e4002f-2d23-46d7-8e84-43a9085124c1" providerId="AD"/>
  <p188:author id="{8D7DBCB0-0833-C9BA-858D-880B0DF20393}" name="Montoya, Richard, HSD" initials="MH" userId="S::richard.montoya@hsd.nm.gov::21da00d7-f251-4568-98a5-c9a111ded981" providerId="AD"/>
  <p188:author id="{AD6148D1-7F15-249B-E0D6-29E2117440EE}" name="Graham, Carolee, HSD" initials="GH" userId="S::carolee.graham@hsd.nm.gov::422211f6-1cab-4dd3-9be8-6f3e38720bc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538"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notesMaster" Target="notesMasters/notesMaster1.xml"/><Relationship Id="rId139" Type="http://schemas.microsoft.com/office/2016/11/relationships/changesInfo" Target="changesInfos/changesInfo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efeldt, Susan, HCA" userId="9be1ed77-3493-4461-b3a8-c8c94c4dc6eb" providerId="ADAL" clId="{627507E6-29C2-4D55-B84F-9E68D928D6C9}"/>
    <pc:docChg chg="custSel modSld">
      <pc:chgData name="Seefeldt, Susan, HCA" userId="9be1ed77-3493-4461-b3a8-c8c94c4dc6eb" providerId="ADAL" clId="{627507E6-29C2-4D55-B84F-9E68D928D6C9}" dt="2024-12-12T17:47:24.409" v="6" actId="255"/>
      <pc:docMkLst>
        <pc:docMk/>
      </pc:docMkLst>
      <pc:sldChg chg="modSp mod">
        <pc:chgData name="Seefeldt, Susan, HCA" userId="9be1ed77-3493-4461-b3a8-c8c94c4dc6eb" providerId="ADAL" clId="{627507E6-29C2-4D55-B84F-9E68D928D6C9}" dt="2024-12-12T17:47:24.409" v="6" actId="255"/>
        <pc:sldMkLst>
          <pc:docMk/>
          <pc:sldMk cId="1883315604" sldId="2147470733"/>
        </pc:sldMkLst>
        <pc:spChg chg="mod">
          <ac:chgData name="Seefeldt, Susan, HCA" userId="9be1ed77-3493-4461-b3a8-c8c94c4dc6eb" providerId="ADAL" clId="{627507E6-29C2-4D55-B84F-9E68D928D6C9}" dt="2024-12-12T17:47:24.409" v="6" actId="255"/>
          <ac:spMkLst>
            <pc:docMk/>
            <pc:sldMk cId="1883315604" sldId="2147470733"/>
            <ac:spMk id="4" creationId="{00000000-0000-0000-0000-000000000000}"/>
          </ac:spMkLst>
        </pc:spChg>
        <pc:spChg chg="mod">
          <ac:chgData name="Seefeldt, Susan, HCA" userId="9be1ed77-3493-4461-b3a8-c8c94c4dc6eb" providerId="ADAL" clId="{627507E6-29C2-4D55-B84F-9E68D928D6C9}" dt="2024-12-12T17:47:08.075" v="5" actId="5793"/>
          <ac:spMkLst>
            <pc:docMk/>
            <pc:sldMk cId="1883315604" sldId="2147470733"/>
            <ac:spMk id="5"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C19370-2ED9-40F3-A704-DE2FA3FAFC4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24F1C1C-952A-49E8-A212-52C63BEC9147}">
      <dgm:prSet phldrT="[Text]" custT="1"/>
      <dgm:spPr/>
      <dgm:t>
        <a:bodyPr/>
        <a:lstStyle/>
        <a:p>
          <a:r>
            <a:rPr lang="en-US" sz="1600" dirty="0"/>
            <a:t>CHIEF – Susan Seefeldt</a:t>
          </a:r>
        </a:p>
        <a:p>
          <a:r>
            <a:rPr lang="en-US" sz="1600" dirty="0"/>
            <a:t>Supv/Oversight of all BBS, Mgt of monies/contracts, Systems Development/Standards</a:t>
          </a:r>
        </a:p>
      </dgm:t>
    </dgm:pt>
    <dgm:pt modelId="{64D8C0B6-CF45-4173-8095-1CEC6B59D5D1}" type="parTrans" cxnId="{07A1243B-64B9-4B63-971B-2CE667CB7953}">
      <dgm:prSet/>
      <dgm:spPr/>
      <dgm:t>
        <a:bodyPr/>
        <a:lstStyle/>
        <a:p>
          <a:endParaRPr lang="en-US"/>
        </a:p>
      </dgm:t>
    </dgm:pt>
    <dgm:pt modelId="{87D58B21-9137-4047-92AD-C73DD16CB3AE}" type="sibTrans" cxnId="{07A1243B-64B9-4B63-971B-2CE667CB7953}">
      <dgm:prSet/>
      <dgm:spPr/>
      <dgm:t>
        <a:bodyPr/>
        <a:lstStyle/>
        <a:p>
          <a:endParaRPr lang="en-US"/>
        </a:p>
      </dgm:t>
    </dgm:pt>
    <dgm:pt modelId="{01A7B185-5B1B-40BA-9B6F-0631FE4B14F4}">
      <dgm:prSet phldrT="[Text]" custT="1"/>
      <dgm:spPr/>
      <dgm:t>
        <a:bodyPr/>
        <a:lstStyle/>
        <a:p>
          <a:pPr>
            <a:spcAft>
              <a:spcPts val="0"/>
            </a:spcAft>
          </a:pPr>
          <a:r>
            <a:rPr lang="en-US" sz="1600" dirty="0"/>
            <a:t>STATEWIDE CLINICAL DIRECTOR – </a:t>
          </a:r>
        </a:p>
        <a:p>
          <a:pPr>
            <a:spcAft>
              <a:spcPts val="0"/>
            </a:spcAft>
          </a:pPr>
          <a:r>
            <a:rPr lang="en-US" sz="1600" dirty="0"/>
            <a:t>HEATHER CLARK-Kuhn</a:t>
          </a:r>
        </a:p>
        <a:p>
          <a:pPr>
            <a:spcAft>
              <a:spcPct val="35000"/>
            </a:spcAft>
          </a:pPr>
          <a:r>
            <a:rPr lang="en-US" sz="1600" dirty="0"/>
            <a:t>Supv. Of Reg. Beh. Spec; Development of Positive Beh. Support System</a:t>
          </a:r>
        </a:p>
      </dgm:t>
    </dgm:pt>
    <dgm:pt modelId="{D720D5FF-D063-49AC-9D7A-27FE8623F0F7}" type="parTrans" cxnId="{7F0B2768-30FB-469E-AD31-5A0124A973E5}">
      <dgm:prSet/>
      <dgm:spPr/>
      <dgm:t>
        <a:bodyPr/>
        <a:lstStyle/>
        <a:p>
          <a:endParaRPr lang="en-US" dirty="0"/>
        </a:p>
      </dgm:t>
    </dgm:pt>
    <dgm:pt modelId="{616901AE-CDD8-40C9-B1F5-579F8CDFC4FE}" type="sibTrans" cxnId="{7F0B2768-30FB-469E-AD31-5A0124A973E5}">
      <dgm:prSet/>
      <dgm:spPr/>
      <dgm:t>
        <a:bodyPr/>
        <a:lstStyle/>
        <a:p>
          <a:endParaRPr lang="en-US"/>
        </a:p>
      </dgm:t>
    </dgm:pt>
    <dgm:pt modelId="{14B263B3-558F-4D77-A1AE-E33392215372}">
      <dgm:prSet phldrT="[Text]" custT="1"/>
      <dgm:spPr/>
      <dgm:t>
        <a:bodyPr/>
        <a:lstStyle/>
        <a:p>
          <a:r>
            <a:rPr lang="en-US" sz="1600" dirty="0"/>
            <a:t>REGIONAL BEHAVIOR SPECIALISTS</a:t>
          </a:r>
        </a:p>
        <a:p>
          <a:r>
            <a:rPr lang="en-US" sz="1600" dirty="0"/>
            <a:t>Metro, NW, NE, SW, SE</a:t>
          </a:r>
        </a:p>
      </dgm:t>
    </dgm:pt>
    <dgm:pt modelId="{CA887C7B-B89D-437C-B22D-AF532056D71E}" type="parTrans" cxnId="{2009C2FA-B381-4DB1-B543-21D4538E6E9F}">
      <dgm:prSet/>
      <dgm:spPr/>
      <dgm:t>
        <a:bodyPr/>
        <a:lstStyle/>
        <a:p>
          <a:endParaRPr lang="en-US" dirty="0"/>
        </a:p>
      </dgm:t>
    </dgm:pt>
    <dgm:pt modelId="{0FD7BE03-4B80-4182-AD3E-DBCA29F167F1}" type="sibTrans" cxnId="{2009C2FA-B381-4DB1-B543-21D4538E6E9F}">
      <dgm:prSet/>
      <dgm:spPr/>
      <dgm:t>
        <a:bodyPr/>
        <a:lstStyle/>
        <a:p>
          <a:endParaRPr lang="en-US"/>
        </a:p>
      </dgm:t>
    </dgm:pt>
    <dgm:pt modelId="{A78E3DF3-CB8D-4B16-9E90-75F5857C84E1}">
      <dgm:prSet phldrT="[Text]" custT="1"/>
      <dgm:spPr/>
      <dgm:t>
        <a:bodyPr/>
        <a:lstStyle/>
        <a:p>
          <a:r>
            <a:rPr lang="en-US" sz="1600" dirty="0"/>
            <a:t>STATEWIDE CRISIS COORDINATOR – Gabe Vigil</a:t>
          </a:r>
        </a:p>
        <a:p>
          <a:r>
            <a:rPr lang="en-US" sz="1600" dirty="0"/>
            <a:t>Oversight of Reg. Crisis Spec and Crisis Supports</a:t>
          </a:r>
        </a:p>
      </dgm:t>
    </dgm:pt>
    <dgm:pt modelId="{B55DA12A-A815-4565-AC6D-52E020BFBA90}" type="parTrans" cxnId="{1D493886-C561-4EC0-87C8-C3768B4F31FD}">
      <dgm:prSet/>
      <dgm:spPr/>
      <dgm:t>
        <a:bodyPr/>
        <a:lstStyle/>
        <a:p>
          <a:endParaRPr lang="en-US" dirty="0"/>
        </a:p>
      </dgm:t>
    </dgm:pt>
    <dgm:pt modelId="{3BA0DE95-4553-41B3-A3C5-EA3C2E5BF509}" type="sibTrans" cxnId="{1D493886-C561-4EC0-87C8-C3768B4F31FD}">
      <dgm:prSet/>
      <dgm:spPr/>
      <dgm:t>
        <a:bodyPr/>
        <a:lstStyle/>
        <a:p>
          <a:endParaRPr lang="en-US"/>
        </a:p>
      </dgm:t>
    </dgm:pt>
    <dgm:pt modelId="{CED9701A-391D-4087-9D26-58195F9B727E}">
      <dgm:prSet phldrT="[Text]" custT="1"/>
      <dgm:spPr/>
      <dgm:t>
        <a:bodyPr/>
        <a:lstStyle/>
        <a:p>
          <a:r>
            <a:rPr lang="en-US" sz="1600" dirty="0"/>
            <a:t>REGIONAL CRISIS SPECIALISTS</a:t>
          </a:r>
        </a:p>
        <a:p>
          <a:r>
            <a:rPr lang="en-US" sz="1600" dirty="0"/>
            <a:t>Metro, NW, NE, SW, SE</a:t>
          </a:r>
        </a:p>
      </dgm:t>
    </dgm:pt>
    <dgm:pt modelId="{451A3B1C-AA43-4036-89E5-1DBFBE0F86E1}" type="parTrans" cxnId="{FD7D9E67-EA5A-4AE0-AE38-1F98B1D30F31}">
      <dgm:prSet/>
      <dgm:spPr/>
      <dgm:t>
        <a:bodyPr/>
        <a:lstStyle/>
        <a:p>
          <a:endParaRPr lang="en-US" dirty="0"/>
        </a:p>
      </dgm:t>
    </dgm:pt>
    <dgm:pt modelId="{72953929-9FC7-47AE-88C0-E1C61F84AD7F}" type="sibTrans" cxnId="{FD7D9E67-EA5A-4AE0-AE38-1F98B1D30F31}">
      <dgm:prSet/>
      <dgm:spPr/>
      <dgm:t>
        <a:bodyPr/>
        <a:lstStyle/>
        <a:p>
          <a:endParaRPr lang="en-US"/>
        </a:p>
      </dgm:t>
    </dgm:pt>
    <dgm:pt modelId="{76828CD1-29A6-4EA8-A53C-3051A22B8FE9}">
      <dgm:prSet custT="1"/>
      <dgm:spPr/>
      <dgm:t>
        <a:bodyPr/>
        <a:lstStyle/>
        <a:p>
          <a:r>
            <a:rPr lang="en-US" sz="1400" dirty="0"/>
            <a:t>POSITIVE BEHAVIOR SUPPORT CONSULTANT</a:t>
          </a:r>
        </a:p>
        <a:p>
          <a:r>
            <a:rPr lang="en-US" sz="1400" dirty="0"/>
            <a:t>Jason Buckles PhD</a:t>
          </a:r>
        </a:p>
      </dgm:t>
    </dgm:pt>
    <dgm:pt modelId="{D70FC263-53EF-49E5-9B7C-CA67EE45B159}" type="parTrans" cxnId="{C7530B7F-24C5-4F38-BE64-E80150AEE4FD}">
      <dgm:prSet/>
      <dgm:spPr/>
      <dgm:t>
        <a:bodyPr/>
        <a:lstStyle/>
        <a:p>
          <a:endParaRPr lang="en-US" dirty="0"/>
        </a:p>
      </dgm:t>
    </dgm:pt>
    <dgm:pt modelId="{ADC70614-CB17-4545-A9AE-2FF52C8102C4}" type="sibTrans" cxnId="{C7530B7F-24C5-4F38-BE64-E80150AEE4FD}">
      <dgm:prSet/>
      <dgm:spPr/>
      <dgm:t>
        <a:bodyPr/>
        <a:lstStyle/>
        <a:p>
          <a:endParaRPr lang="en-US"/>
        </a:p>
      </dgm:t>
    </dgm:pt>
    <dgm:pt modelId="{5BAC0102-10A9-4751-83DC-7A5DF40C188C}" type="pres">
      <dgm:prSet presAssocID="{21C19370-2ED9-40F3-A704-DE2FA3FAFC4A}" presName="hierChild1" presStyleCnt="0">
        <dgm:presLayoutVars>
          <dgm:chPref val="1"/>
          <dgm:dir/>
          <dgm:animOne val="branch"/>
          <dgm:animLvl val="lvl"/>
          <dgm:resizeHandles/>
        </dgm:presLayoutVars>
      </dgm:prSet>
      <dgm:spPr/>
    </dgm:pt>
    <dgm:pt modelId="{1F7304E0-9223-4562-BB5F-3EC4E7CC5957}" type="pres">
      <dgm:prSet presAssocID="{324F1C1C-952A-49E8-A212-52C63BEC9147}" presName="hierRoot1" presStyleCnt="0"/>
      <dgm:spPr/>
    </dgm:pt>
    <dgm:pt modelId="{E28F34FD-1B8C-45B7-8F79-F4E12DCD7880}" type="pres">
      <dgm:prSet presAssocID="{324F1C1C-952A-49E8-A212-52C63BEC9147}" presName="composite" presStyleCnt="0"/>
      <dgm:spPr/>
    </dgm:pt>
    <dgm:pt modelId="{10523DFE-7C05-4EF9-9AD4-4D2A5893B498}" type="pres">
      <dgm:prSet presAssocID="{324F1C1C-952A-49E8-A212-52C63BEC9147}" presName="background" presStyleLbl="node0" presStyleIdx="0" presStyleCnt="1"/>
      <dgm:spPr/>
    </dgm:pt>
    <dgm:pt modelId="{F34E43C0-D7DC-4D66-8C4C-64CF2FC59C5C}" type="pres">
      <dgm:prSet presAssocID="{324F1C1C-952A-49E8-A212-52C63BEC9147}" presName="text" presStyleLbl="fgAcc0" presStyleIdx="0" presStyleCnt="1" custScaleX="442429" custScaleY="224743" custLinFactNeighborX="-5555" custLinFactNeighborY="-44586">
        <dgm:presLayoutVars>
          <dgm:chPref val="3"/>
        </dgm:presLayoutVars>
      </dgm:prSet>
      <dgm:spPr/>
    </dgm:pt>
    <dgm:pt modelId="{E1E68286-740C-466E-B1C3-53F2A634EBE7}" type="pres">
      <dgm:prSet presAssocID="{324F1C1C-952A-49E8-A212-52C63BEC9147}" presName="hierChild2" presStyleCnt="0"/>
      <dgm:spPr/>
    </dgm:pt>
    <dgm:pt modelId="{24604540-E125-4BB5-AE33-7B98CF451C3E}" type="pres">
      <dgm:prSet presAssocID="{D720D5FF-D063-49AC-9D7A-27FE8623F0F7}" presName="Name10" presStyleLbl="parChTrans1D2" presStyleIdx="0" presStyleCnt="3"/>
      <dgm:spPr/>
    </dgm:pt>
    <dgm:pt modelId="{BE0A9532-9841-4BB3-88A2-56DC22BE5C14}" type="pres">
      <dgm:prSet presAssocID="{01A7B185-5B1B-40BA-9B6F-0631FE4B14F4}" presName="hierRoot2" presStyleCnt="0"/>
      <dgm:spPr/>
    </dgm:pt>
    <dgm:pt modelId="{EF852015-CC88-490E-8298-C7292DA84712}" type="pres">
      <dgm:prSet presAssocID="{01A7B185-5B1B-40BA-9B6F-0631FE4B14F4}" presName="composite2" presStyleCnt="0"/>
      <dgm:spPr/>
    </dgm:pt>
    <dgm:pt modelId="{B1CBEF3D-0823-4443-AAF6-50E355A51F8E}" type="pres">
      <dgm:prSet presAssocID="{01A7B185-5B1B-40BA-9B6F-0631FE4B14F4}" presName="background2" presStyleLbl="node2" presStyleIdx="0" presStyleCnt="3"/>
      <dgm:spPr/>
    </dgm:pt>
    <dgm:pt modelId="{6F15231E-7474-476E-98DD-7D50646B0DDA}" type="pres">
      <dgm:prSet presAssocID="{01A7B185-5B1B-40BA-9B6F-0631FE4B14F4}" presName="text2" presStyleLbl="fgAcc2" presStyleIdx="0" presStyleCnt="3" custScaleX="314865" custScaleY="230306">
        <dgm:presLayoutVars>
          <dgm:chPref val="3"/>
        </dgm:presLayoutVars>
      </dgm:prSet>
      <dgm:spPr/>
    </dgm:pt>
    <dgm:pt modelId="{10C9BB8A-E55A-445F-8BB8-03A196FB5DA4}" type="pres">
      <dgm:prSet presAssocID="{01A7B185-5B1B-40BA-9B6F-0631FE4B14F4}" presName="hierChild3" presStyleCnt="0"/>
      <dgm:spPr/>
    </dgm:pt>
    <dgm:pt modelId="{EE215BD7-B5B7-44E8-BEFB-42AB0B49C618}" type="pres">
      <dgm:prSet presAssocID="{CA887C7B-B89D-437C-B22D-AF532056D71E}" presName="Name17" presStyleLbl="parChTrans1D3" presStyleIdx="0" presStyleCnt="2"/>
      <dgm:spPr/>
    </dgm:pt>
    <dgm:pt modelId="{EAE68E95-EF23-4370-988B-E1F03908DFF9}" type="pres">
      <dgm:prSet presAssocID="{14B263B3-558F-4D77-A1AE-E33392215372}" presName="hierRoot3" presStyleCnt="0"/>
      <dgm:spPr/>
    </dgm:pt>
    <dgm:pt modelId="{D89B4DAE-DD8F-4B56-9F1D-C66673197CF3}" type="pres">
      <dgm:prSet presAssocID="{14B263B3-558F-4D77-A1AE-E33392215372}" presName="composite3" presStyleCnt="0"/>
      <dgm:spPr/>
    </dgm:pt>
    <dgm:pt modelId="{36658438-9945-4652-9CD0-E8948AA28A03}" type="pres">
      <dgm:prSet presAssocID="{14B263B3-558F-4D77-A1AE-E33392215372}" presName="background3" presStyleLbl="node3" presStyleIdx="0" presStyleCnt="2"/>
      <dgm:spPr/>
    </dgm:pt>
    <dgm:pt modelId="{CF0EEB5F-2CD9-4F12-B82A-1B2671DBF0DE}" type="pres">
      <dgm:prSet presAssocID="{14B263B3-558F-4D77-A1AE-E33392215372}" presName="text3" presStyleLbl="fgAcc3" presStyleIdx="0" presStyleCnt="2" custScaleX="261804" custScaleY="173314" custLinFactX="11057" custLinFactNeighborX="100000" custLinFactNeighborY="71744">
        <dgm:presLayoutVars>
          <dgm:chPref val="3"/>
        </dgm:presLayoutVars>
      </dgm:prSet>
      <dgm:spPr/>
    </dgm:pt>
    <dgm:pt modelId="{CF3F3799-DFA8-4602-A671-1A3860EC3FCC}" type="pres">
      <dgm:prSet presAssocID="{14B263B3-558F-4D77-A1AE-E33392215372}" presName="hierChild4" presStyleCnt="0"/>
      <dgm:spPr/>
    </dgm:pt>
    <dgm:pt modelId="{3ADB88ED-E4C3-4904-8E55-0CE27BD497FE}" type="pres">
      <dgm:prSet presAssocID="{B55DA12A-A815-4565-AC6D-52E020BFBA90}" presName="Name10" presStyleLbl="parChTrans1D2" presStyleIdx="1" presStyleCnt="3"/>
      <dgm:spPr/>
    </dgm:pt>
    <dgm:pt modelId="{F0AD2B74-8504-4691-A568-DC7D9FA561AE}" type="pres">
      <dgm:prSet presAssocID="{A78E3DF3-CB8D-4B16-9E90-75F5857C84E1}" presName="hierRoot2" presStyleCnt="0"/>
      <dgm:spPr/>
    </dgm:pt>
    <dgm:pt modelId="{28DEA3E2-7958-4E8D-A119-0271B601CFCF}" type="pres">
      <dgm:prSet presAssocID="{A78E3DF3-CB8D-4B16-9E90-75F5857C84E1}" presName="composite2" presStyleCnt="0"/>
      <dgm:spPr/>
    </dgm:pt>
    <dgm:pt modelId="{5EBC7B8B-600A-413E-9D9E-1380E679207F}" type="pres">
      <dgm:prSet presAssocID="{A78E3DF3-CB8D-4B16-9E90-75F5857C84E1}" presName="background2" presStyleLbl="node2" presStyleIdx="1" presStyleCnt="3"/>
      <dgm:spPr/>
    </dgm:pt>
    <dgm:pt modelId="{82B0D3D5-54E5-4577-848B-B56EA5F87526}" type="pres">
      <dgm:prSet presAssocID="{A78E3DF3-CB8D-4B16-9E90-75F5857C84E1}" presName="text2" presStyleLbl="fgAcc2" presStyleIdx="1" presStyleCnt="3" custScaleX="288239" custScaleY="212479">
        <dgm:presLayoutVars>
          <dgm:chPref val="3"/>
        </dgm:presLayoutVars>
      </dgm:prSet>
      <dgm:spPr/>
    </dgm:pt>
    <dgm:pt modelId="{F7CC1314-85F8-4461-99C9-EE77C1A827C5}" type="pres">
      <dgm:prSet presAssocID="{A78E3DF3-CB8D-4B16-9E90-75F5857C84E1}" presName="hierChild3" presStyleCnt="0"/>
      <dgm:spPr/>
    </dgm:pt>
    <dgm:pt modelId="{E94E945D-5292-4C09-AA81-C40386B127BB}" type="pres">
      <dgm:prSet presAssocID="{451A3B1C-AA43-4036-89E5-1DBFBE0F86E1}" presName="Name17" presStyleLbl="parChTrans1D3" presStyleIdx="1" presStyleCnt="2"/>
      <dgm:spPr/>
    </dgm:pt>
    <dgm:pt modelId="{E375329F-2ED3-47D1-8BD0-7907835929D9}" type="pres">
      <dgm:prSet presAssocID="{CED9701A-391D-4087-9D26-58195F9B727E}" presName="hierRoot3" presStyleCnt="0"/>
      <dgm:spPr/>
    </dgm:pt>
    <dgm:pt modelId="{53C96252-AE9F-4A1F-9AE8-415ED967B563}" type="pres">
      <dgm:prSet presAssocID="{CED9701A-391D-4087-9D26-58195F9B727E}" presName="composite3" presStyleCnt="0"/>
      <dgm:spPr/>
    </dgm:pt>
    <dgm:pt modelId="{1AFBFA36-D903-496D-8C88-D072DAB36D65}" type="pres">
      <dgm:prSet presAssocID="{CED9701A-391D-4087-9D26-58195F9B727E}" presName="background3" presStyleLbl="node3" presStyleIdx="1" presStyleCnt="2"/>
      <dgm:spPr/>
    </dgm:pt>
    <dgm:pt modelId="{2A82A7E8-1F41-4865-A90E-FFF7DB1D220A}" type="pres">
      <dgm:prSet presAssocID="{CED9701A-391D-4087-9D26-58195F9B727E}" presName="text3" presStyleLbl="fgAcc3" presStyleIdx="1" presStyleCnt="2" custScaleX="253125" custScaleY="178088" custLinFactX="17145" custLinFactNeighborX="100000" custLinFactNeighborY="90158">
        <dgm:presLayoutVars>
          <dgm:chPref val="3"/>
        </dgm:presLayoutVars>
      </dgm:prSet>
      <dgm:spPr/>
    </dgm:pt>
    <dgm:pt modelId="{CA87DC11-3232-4137-B2D0-4A21452450E0}" type="pres">
      <dgm:prSet presAssocID="{CED9701A-391D-4087-9D26-58195F9B727E}" presName="hierChild4" presStyleCnt="0"/>
      <dgm:spPr/>
    </dgm:pt>
    <dgm:pt modelId="{5A942BA9-F901-4F36-998B-B10D5A38EA2D}" type="pres">
      <dgm:prSet presAssocID="{D70FC263-53EF-49E5-9B7C-CA67EE45B159}" presName="Name10" presStyleLbl="parChTrans1D2" presStyleIdx="2" presStyleCnt="3"/>
      <dgm:spPr/>
    </dgm:pt>
    <dgm:pt modelId="{D49B79B2-EA6D-4B0A-8827-0FD2EEB98C25}" type="pres">
      <dgm:prSet presAssocID="{76828CD1-29A6-4EA8-A53C-3051A22B8FE9}" presName="hierRoot2" presStyleCnt="0"/>
      <dgm:spPr/>
    </dgm:pt>
    <dgm:pt modelId="{96166D8B-AFCC-4FC5-87E0-90C86DE386B1}" type="pres">
      <dgm:prSet presAssocID="{76828CD1-29A6-4EA8-A53C-3051A22B8FE9}" presName="composite2" presStyleCnt="0"/>
      <dgm:spPr/>
    </dgm:pt>
    <dgm:pt modelId="{DDF6F728-F818-4463-B49D-FD511AF8B63D}" type="pres">
      <dgm:prSet presAssocID="{76828CD1-29A6-4EA8-A53C-3051A22B8FE9}" presName="background2" presStyleLbl="node2" presStyleIdx="2" presStyleCnt="3"/>
      <dgm:spPr/>
    </dgm:pt>
    <dgm:pt modelId="{62E727F4-D373-4408-A10E-E827B5E1C3E1}" type="pres">
      <dgm:prSet presAssocID="{76828CD1-29A6-4EA8-A53C-3051A22B8FE9}" presName="text2" presStyleLbl="fgAcc2" presStyleIdx="2" presStyleCnt="3" custScaleX="204588" custScaleY="208819" custLinFactNeighborX="-1451" custLinFactNeighborY="5921">
        <dgm:presLayoutVars>
          <dgm:chPref val="3"/>
        </dgm:presLayoutVars>
      </dgm:prSet>
      <dgm:spPr/>
    </dgm:pt>
    <dgm:pt modelId="{9A8C75AE-2E49-47D7-A8F6-E89454EF4066}" type="pres">
      <dgm:prSet presAssocID="{76828CD1-29A6-4EA8-A53C-3051A22B8FE9}" presName="hierChild3" presStyleCnt="0"/>
      <dgm:spPr/>
    </dgm:pt>
  </dgm:ptLst>
  <dgm:cxnLst>
    <dgm:cxn modelId="{CF1F6126-8164-4984-B433-3786B32AF2FE}" type="presOf" srcId="{01A7B185-5B1B-40BA-9B6F-0631FE4B14F4}" destId="{6F15231E-7474-476E-98DD-7D50646B0DDA}" srcOrd="0" destOrd="0" presId="urn:microsoft.com/office/officeart/2005/8/layout/hierarchy1"/>
    <dgm:cxn modelId="{07A1243B-64B9-4B63-971B-2CE667CB7953}" srcId="{21C19370-2ED9-40F3-A704-DE2FA3FAFC4A}" destId="{324F1C1C-952A-49E8-A212-52C63BEC9147}" srcOrd="0" destOrd="0" parTransId="{64D8C0B6-CF45-4173-8095-1CEC6B59D5D1}" sibTransId="{87D58B21-9137-4047-92AD-C73DD16CB3AE}"/>
    <dgm:cxn modelId="{FD7D9E67-EA5A-4AE0-AE38-1F98B1D30F31}" srcId="{A78E3DF3-CB8D-4B16-9E90-75F5857C84E1}" destId="{CED9701A-391D-4087-9D26-58195F9B727E}" srcOrd="0" destOrd="0" parTransId="{451A3B1C-AA43-4036-89E5-1DBFBE0F86E1}" sibTransId="{72953929-9FC7-47AE-88C0-E1C61F84AD7F}"/>
    <dgm:cxn modelId="{7F0B2768-30FB-469E-AD31-5A0124A973E5}" srcId="{324F1C1C-952A-49E8-A212-52C63BEC9147}" destId="{01A7B185-5B1B-40BA-9B6F-0631FE4B14F4}" srcOrd="0" destOrd="0" parTransId="{D720D5FF-D063-49AC-9D7A-27FE8623F0F7}" sibTransId="{616901AE-CDD8-40C9-B1F5-579F8CDFC4FE}"/>
    <dgm:cxn modelId="{80632C75-18BD-4DF8-BA77-BA83BB556A75}" type="presOf" srcId="{14B263B3-558F-4D77-A1AE-E33392215372}" destId="{CF0EEB5F-2CD9-4F12-B82A-1B2671DBF0DE}" srcOrd="0" destOrd="0" presId="urn:microsoft.com/office/officeart/2005/8/layout/hierarchy1"/>
    <dgm:cxn modelId="{E3FEED75-08B6-4040-9464-AE17A49EF022}" type="presOf" srcId="{451A3B1C-AA43-4036-89E5-1DBFBE0F86E1}" destId="{E94E945D-5292-4C09-AA81-C40386B127BB}" srcOrd="0" destOrd="0" presId="urn:microsoft.com/office/officeart/2005/8/layout/hierarchy1"/>
    <dgm:cxn modelId="{44F95F7C-18CC-4085-899C-0AA2FB44DAE9}" type="presOf" srcId="{76828CD1-29A6-4EA8-A53C-3051A22B8FE9}" destId="{62E727F4-D373-4408-A10E-E827B5E1C3E1}" srcOrd="0" destOrd="0" presId="urn:microsoft.com/office/officeart/2005/8/layout/hierarchy1"/>
    <dgm:cxn modelId="{C7530B7F-24C5-4F38-BE64-E80150AEE4FD}" srcId="{324F1C1C-952A-49E8-A212-52C63BEC9147}" destId="{76828CD1-29A6-4EA8-A53C-3051A22B8FE9}" srcOrd="2" destOrd="0" parTransId="{D70FC263-53EF-49E5-9B7C-CA67EE45B159}" sibTransId="{ADC70614-CB17-4545-A9AE-2FF52C8102C4}"/>
    <dgm:cxn modelId="{1D493886-C561-4EC0-87C8-C3768B4F31FD}" srcId="{324F1C1C-952A-49E8-A212-52C63BEC9147}" destId="{A78E3DF3-CB8D-4B16-9E90-75F5857C84E1}" srcOrd="1" destOrd="0" parTransId="{B55DA12A-A815-4565-AC6D-52E020BFBA90}" sibTransId="{3BA0DE95-4553-41B3-A3C5-EA3C2E5BF509}"/>
    <dgm:cxn modelId="{BA5C6687-6634-4E90-856E-AC541E35BC96}" type="presOf" srcId="{D720D5FF-D063-49AC-9D7A-27FE8623F0F7}" destId="{24604540-E125-4BB5-AE33-7B98CF451C3E}" srcOrd="0" destOrd="0" presId="urn:microsoft.com/office/officeart/2005/8/layout/hierarchy1"/>
    <dgm:cxn modelId="{A432E98E-6300-42F4-8E41-DA2E14C51653}" type="presOf" srcId="{324F1C1C-952A-49E8-A212-52C63BEC9147}" destId="{F34E43C0-D7DC-4D66-8C4C-64CF2FC59C5C}" srcOrd="0" destOrd="0" presId="urn:microsoft.com/office/officeart/2005/8/layout/hierarchy1"/>
    <dgm:cxn modelId="{D3B4299A-0662-46B3-A25E-7DA82957517B}" type="presOf" srcId="{CA887C7B-B89D-437C-B22D-AF532056D71E}" destId="{EE215BD7-B5B7-44E8-BEFB-42AB0B49C618}" srcOrd="0" destOrd="0" presId="urn:microsoft.com/office/officeart/2005/8/layout/hierarchy1"/>
    <dgm:cxn modelId="{83C4B7A9-649E-44BA-9515-695EE08945F4}" type="presOf" srcId="{D70FC263-53EF-49E5-9B7C-CA67EE45B159}" destId="{5A942BA9-F901-4F36-998B-B10D5A38EA2D}" srcOrd="0" destOrd="0" presId="urn:microsoft.com/office/officeart/2005/8/layout/hierarchy1"/>
    <dgm:cxn modelId="{D372E6C3-87AD-40F6-87F3-6B2DCF1C5E36}" type="presOf" srcId="{21C19370-2ED9-40F3-A704-DE2FA3FAFC4A}" destId="{5BAC0102-10A9-4751-83DC-7A5DF40C188C}" srcOrd="0" destOrd="0" presId="urn:microsoft.com/office/officeart/2005/8/layout/hierarchy1"/>
    <dgm:cxn modelId="{E29689D0-9AF7-4E73-9AE8-56375337876A}" type="presOf" srcId="{CED9701A-391D-4087-9D26-58195F9B727E}" destId="{2A82A7E8-1F41-4865-A90E-FFF7DB1D220A}" srcOrd="0" destOrd="0" presId="urn:microsoft.com/office/officeart/2005/8/layout/hierarchy1"/>
    <dgm:cxn modelId="{5A9F03E8-9341-406E-8FEE-342389FEBE88}" type="presOf" srcId="{B55DA12A-A815-4565-AC6D-52E020BFBA90}" destId="{3ADB88ED-E4C3-4904-8E55-0CE27BD497FE}" srcOrd="0" destOrd="0" presId="urn:microsoft.com/office/officeart/2005/8/layout/hierarchy1"/>
    <dgm:cxn modelId="{2009C2FA-B381-4DB1-B543-21D4538E6E9F}" srcId="{01A7B185-5B1B-40BA-9B6F-0631FE4B14F4}" destId="{14B263B3-558F-4D77-A1AE-E33392215372}" srcOrd="0" destOrd="0" parTransId="{CA887C7B-B89D-437C-B22D-AF532056D71E}" sibTransId="{0FD7BE03-4B80-4182-AD3E-DBCA29F167F1}"/>
    <dgm:cxn modelId="{28B325FE-6500-4E7A-A50E-12DB1E3ED3CF}" type="presOf" srcId="{A78E3DF3-CB8D-4B16-9E90-75F5857C84E1}" destId="{82B0D3D5-54E5-4577-848B-B56EA5F87526}" srcOrd="0" destOrd="0" presId="urn:microsoft.com/office/officeart/2005/8/layout/hierarchy1"/>
    <dgm:cxn modelId="{5352C27E-186C-4575-BEFF-AAC426BEBABE}" type="presParOf" srcId="{5BAC0102-10A9-4751-83DC-7A5DF40C188C}" destId="{1F7304E0-9223-4562-BB5F-3EC4E7CC5957}" srcOrd="0" destOrd="0" presId="urn:microsoft.com/office/officeart/2005/8/layout/hierarchy1"/>
    <dgm:cxn modelId="{8E370FB5-876D-411F-A9BC-5DE05573B402}" type="presParOf" srcId="{1F7304E0-9223-4562-BB5F-3EC4E7CC5957}" destId="{E28F34FD-1B8C-45B7-8F79-F4E12DCD7880}" srcOrd="0" destOrd="0" presId="urn:microsoft.com/office/officeart/2005/8/layout/hierarchy1"/>
    <dgm:cxn modelId="{2D592DCC-27B3-4D85-958D-3339EEB6E282}" type="presParOf" srcId="{E28F34FD-1B8C-45B7-8F79-F4E12DCD7880}" destId="{10523DFE-7C05-4EF9-9AD4-4D2A5893B498}" srcOrd="0" destOrd="0" presId="urn:microsoft.com/office/officeart/2005/8/layout/hierarchy1"/>
    <dgm:cxn modelId="{081A265F-6265-4449-B988-5650D4928834}" type="presParOf" srcId="{E28F34FD-1B8C-45B7-8F79-F4E12DCD7880}" destId="{F34E43C0-D7DC-4D66-8C4C-64CF2FC59C5C}" srcOrd="1" destOrd="0" presId="urn:microsoft.com/office/officeart/2005/8/layout/hierarchy1"/>
    <dgm:cxn modelId="{1CF76190-EB84-4ED3-AFC5-BE0AFED1FBEC}" type="presParOf" srcId="{1F7304E0-9223-4562-BB5F-3EC4E7CC5957}" destId="{E1E68286-740C-466E-B1C3-53F2A634EBE7}" srcOrd="1" destOrd="0" presId="urn:microsoft.com/office/officeart/2005/8/layout/hierarchy1"/>
    <dgm:cxn modelId="{96E80D54-EC91-4929-81D8-B84110C4E215}" type="presParOf" srcId="{E1E68286-740C-466E-B1C3-53F2A634EBE7}" destId="{24604540-E125-4BB5-AE33-7B98CF451C3E}" srcOrd="0" destOrd="0" presId="urn:microsoft.com/office/officeart/2005/8/layout/hierarchy1"/>
    <dgm:cxn modelId="{FEF341A2-D063-441C-AD88-1B19A957B0A0}" type="presParOf" srcId="{E1E68286-740C-466E-B1C3-53F2A634EBE7}" destId="{BE0A9532-9841-4BB3-88A2-56DC22BE5C14}" srcOrd="1" destOrd="0" presId="urn:microsoft.com/office/officeart/2005/8/layout/hierarchy1"/>
    <dgm:cxn modelId="{B0266BC2-D1A3-42DF-9BD0-169EB38755ED}" type="presParOf" srcId="{BE0A9532-9841-4BB3-88A2-56DC22BE5C14}" destId="{EF852015-CC88-490E-8298-C7292DA84712}" srcOrd="0" destOrd="0" presId="urn:microsoft.com/office/officeart/2005/8/layout/hierarchy1"/>
    <dgm:cxn modelId="{233CA699-2A82-4AEE-85E5-8716F121522F}" type="presParOf" srcId="{EF852015-CC88-490E-8298-C7292DA84712}" destId="{B1CBEF3D-0823-4443-AAF6-50E355A51F8E}" srcOrd="0" destOrd="0" presId="urn:microsoft.com/office/officeart/2005/8/layout/hierarchy1"/>
    <dgm:cxn modelId="{670B212F-9737-4331-AD16-EB3C01695BBE}" type="presParOf" srcId="{EF852015-CC88-490E-8298-C7292DA84712}" destId="{6F15231E-7474-476E-98DD-7D50646B0DDA}" srcOrd="1" destOrd="0" presId="urn:microsoft.com/office/officeart/2005/8/layout/hierarchy1"/>
    <dgm:cxn modelId="{9EA5D612-08D5-4194-9AF1-580B42648EB9}" type="presParOf" srcId="{BE0A9532-9841-4BB3-88A2-56DC22BE5C14}" destId="{10C9BB8A-E55A-445F-8BB8-03A196FB5DA4}" srcOrd="1" destOrd="0" presId="urn:microsoft.com/office/officeart/2005/8/layout/hierarchy1"/>
    <dgm:cxn modelId="{D0D1366B-FA33-4DA9-847F-2FF2409CFAA3}" type="presParOf" srcId="{10C9BB8A-E55A-445F-8BB8-03A196FB5DA4}" destId="{EE215BD7-B5B7-44E8-BEFB-42AB0B49C618}" srcOrd="0" destOrd="0" presId="urn:microsoft.com/office/officeart/2005/8/layout/hierarchy1"/>
    <dgm:cxn modelId="{AD200C1D-EA6A-44F6-822B-490519AD220F}" type="presParOf" srcId="{10C9BB8A-E55A-445F-8BB8-03A196FB5DA4}" destId="{EAE68E95-EF23-4370-988B-E1F03908DFF9}" srcOrd="1" destOrd="0" presId="urn:microsoft.com/office/officeart/2005/8/layout/hierarchy1"/>
    <dgm:cxn modelId="{9EDD4E1F-09B0-4793-A6A7-2D1AD37ECD32}" type="presParOf" srcId="{EAE68E95-EF23-4370-988B-E1F03908DFF9}" destId="{D89B4DAE-DD8F-4B56-9F1D-C66673197CF3}" srcOrd="0" destOrd="0" presId="urn:microsoft.com/office/officeart/2005/8/layout/hierarchy1"/>
    <dgm:cxn modelId="{0D9B4EA8-86CF-4E19-8C7B-D1C3D0F1E296}" type="presParOf" srcId="{D89B4DAE-DD8F-4B56-9F1D-C66673197CF3}" destId="{36658438-9945-4652-9CD0-E8948AA28A03}" srcOrd="0" destOrd="0" presId="urn:microsoft.com/office/officeart/2005/8/layout/hierarchy1"/>
    <dgm:cxn modelId="{4AD35CE9-AF64-4AB5-8964-38FF24D92618}" type="presParOf" srcId="{D89B4DAE-DD8F-4B56-9F1D-C66673197CF3}" destId="{CF0EEB5F-2CD9-4F12-B82A-1B2671DBF0DE}" srcOrd="1" destOrd="0" presId="urn:microsoft.com/office/officeart/2005/8/layout/hierarchy1"/>
    <dgm:cxn modelId="{3ABD0A9C-4948-4A6A-8EAC-94552D9BF4E1}" type="presParOf" srcId="{EAE68E95-EF23-4370-988B-E1F03908DFF9}" destId="{CF3F3799-DFA8-4602-A671-1A3860EC3FCC}" srcOrd="1" destOrd="0" presId="urn:microsoft.com/office/officeart/2005/8/layout/hierarchy1"/>
    <dgm:cxn modelId="{D14CFBC1-374A-4F25-A9FD-5B978C87A9DB}" type="presParOf" srcId="{E1E68286-740C-466E-B1C3-53F2A634EBE7}" destId="{3ADB88ED-E4C3-4904-8E55-0CE27BD497FE}" srcOrd="2" destOrd="0" presId="urn:microsoft.com/office/officeart/2005/8/layout/hierarchy1"/>
    <dgm:cxn modelId="{7AE2CFDA-1EB8-4709-8243-89A4D9C74BAC}" type="presParOf" srcId="{E1E68286-740C-466E-B1C3-53F2A634EBE7}" destId="{F0AD2B74-8504-4691-A568-DC7D9FA561AE}" srcOrd="3" destOrd="0" presId="urn:microsoft.com/office/officeart/2005/8/layout/hierarchy1"/>
    <dgm:cxn modelId="{268B3301-1390-4A8A-ACFC-612A799900ED}" type="presParOf" srcId="{F0AD2B74-8504-4691-A568-DC7D9FA561AE}" destId="{28DEA3E2-7958-4E8D-A119-0271B601CFCF}" srcOrd="0" destOrd="0" presId="urn:microsoft.com/office/officeart/2005/8/layout/hierarchy1"/>
    <dgm:cxn modelId="{C3CB54C1-672D-435A-B4F7-198CC81A4D10}" type="presParOf" srcId="{28DEA3E2-7958-4E8D-A119-0271B601CFCF}" destId="{5EBC7B8B-600A-413E-9D9E-1380E679207F}" srcOrd="0" destOrd="0" presId="urn:microsoft.com/office/officeart/2005/8/layout/hierarchy1"/>
    <dgm:cxn modelId="{4EC5DA58-79A6-4190-AA5A-8987EC150F33}" type="presParOf" srcId="{28DEA3E2-7958-4E8D-A119-0271B601CFCF}" destId="{82B0D3D5-54E5-4577-848B-B56EA5F87526}" srcOrd="1" destOrd="0" presId="urn:microsoft.com/office/officeart/2005/8/layout/hierarchy1"/>
    <dgm:cxn modelId="{8F9F9338-7E4A-430E-A001-59F6A454B703}" type="presParOf" srcId="{F0AD2B74-8504-4691-A568-DC7D9FA561AE}" destId="{F7CC1314-85F8-4461-99C9-EE77C1A827C5}" srcOrd="1" destOrd="0" presId="urn:microsoft.com/office/officeart/2005/8/layout/hierarchy1"/>
    <dgm:cxn modelId="{B977A8B7-2699-43B5-AB42-34A7857E801E}" type="presParOf" srcId="{F7CC1314-85F8-4461-99C9-EE77C1A827C5}" destId="{E94E945D-5292-4C09-AA81-C40386B127BB}" srcOrd="0" destOrd="0" presId="urn:microsoft.com/office/officeart/2005/8/layout/hierarchy1"/>
    <dgm:cxn modelId="{A5FE7A40-E1A1-4233-BB71-D4D3B9FE7181}" type="presParOf" srcId="{F7CC1314-85F8-4461-99C9-EE77C1A827C5}" destId="{E375329F-2ED3-47D1-8BD0-7907835929D9}" srcOrd="1" destOrd="0" presId="urn:microsoft.com/office/officeart/2005/8/layout/hierarchy1"/>
    <dgm:cxn modelId="{3C473A84-5CB6-4937-BCF6-C38F72FBF3FE}" type="presParOf" srcId="{E375329F-2ED3-47D1-8BD0-7907835929D9}" destId="{53C96252-AE9F-4A1F-9AE8-415ED967B563}" srcOrd="0" destOrd="0" presId="urn:microsoft.com/office/officeart/2005/8/layout/hierarchy1"/>
    <dgm:cxn modelId="{E63B09C1-84EC-4CA3-9622-FC13E7EDF37E}" type="presParOf" srcId="{53C96252-AE9F-4A1F-9AE8-415ED967B563}" destId="{1AFBFA36-D903-496D-8C88-D072DAB36D65}" srcOrd="0" destOrd="0" presId="urn:microsoft.com/office/officeart/2005/8/layout/hierarchy1"/>
    <dgm:cxn modelId="{4946CE1F-3F0E-4D76-A68E-30121CA7908C}" type="presParOf" srcId="{53C96252-AE9F-4A1F-9AE8-415ED967B563}" destId="{2A82A7E8-1F41-4865-A90E-FFF7DB1D220A}" srcOrd="1" destOrd="0" presId="urn:microsoft.com/office/officeart/2005/8/layout/hierarchy1"/>
    <dgm:cxn modelId="{EECF46FE-710B-4D69-922E-D37F1A48D6AA}" type="presParOf" srcId="{E375329F-2ED3-47D1-8BD0-7907835929D9}" destId="{CA87DC11-3232-4137-B2D0-4A21452450E0}" srcOrd="1" destOrd="0" presId="urn:microsoft.com/office/officeart/2005/8/layout/hierarchy1"/>
    <dgm:cxn modelId="{062B74E5-8471-41D8-B47D-F8CDA1D99705}" type="presParOf" srcId="{E1E68286-740C-466E-B1C3-53F2A634EBE7}" destId="{5A942BA9-F901-4F36-998B-B10D5A38EA2D}" srcOrd="4" destOrd="0" presId="urn:microsoft.com/office/officeart/2005/8/layout/hierarchy1"/>
    <dgm:cxn modelId="{B7EBF6E1-E336-4A48-BBDD-12EBF396C433}" type="presParOf" srcId="{E1E68286-740C-466E-B1C3-53F2A634EBE7}" destId="{D49B79B2-EA6D-4B0A-8827-0FD2EEB98C25}" srcOrd="5" destOrd="0" presId="urn:microsoft.com/office/officeart/2005/8/layout/hierarchy1"/>
    <dgm:cxn modelId="{5E0CBBBC-08A1-4968-8481-4FD787A9F957}" type="presParOf" srcId="{D49B79B2-EA6D-4B0A-8827-0FD2EEB98C25}" destId="{96166D8B-AFCC-4FC5-87E0-90C86DE386B1}" srcOrd="0" destOrd="0" presId="urn:microsoft.com/office/officeart/2005/8/layout/hierarchy1"/>
    <dgm:cxn modelId="{C630E67A-4021-48D6-A9B1-1CD12D40BF7D}" type="presParOf" srcId="{96166D8B-AFCC-4FC5-87E0-90C86DE386B1}" destId="{DDF6F728-F818-4463-B49D-FD511AF8B63D}" srcOrd="0" destOrd="0" presId="urn:microsoft.com/office/officeart/2005/8/layout/hierarchy1"/>
    <dgm:cxn modelId="{8BA01752-D553-48AA-B324-4393FFF05F16}" type="presParOf" srcId="{96166D8B-AFCC-4FC5-87E0-90C86DE386B1}" destId="{62E727F4-D373-4408-A10E-E827B5E1C3E1}" srcOrd="1" destOrd="0" presId="urn:microsoft.com/office/officeart/2005/8/layout/hierarchy1"/>
    <dgm:cxn modelId="{2A7A80C2-2BCD-4AC8-B1CE-380E8DA5D4BF}" type="presParOf" srcId="{D49B79B2-EA6D-4B0A-8827-0FD2EEB98C25}" destId="{9A8C75AE-2E49-47D7-A8F6-E89454EF406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42BA9-F901-4F36-998B-B10D5A38EA2D}">
      <dsp:nvSpPr>
        <dsp:cNvPr id="0" name=""/>
        <dsp:cNvSpPr/>
      </dsp:nvSpPr>
      <dsp:spPr>
        <a:xfrm>
          <a:off x="3924059" y="1130906"/>
          <a:ext cx="2805767" cy="372768"/>
        </a:xfrm>
        <a:custGeom>
          <a:avLst/>
          <a:gdLst/>
          <a:ahLst/>
          <a:cxnLst/>
          <a:rect l="0" t="0" r="0" b="0"/>
          <a:pathLst>
            <a:path>
              <a:moveTo>
                <a:pt x="0" y="0"/>
              </a:moveTo>
              <a:lnTo>
                <a:pt x="0" y="293494"/>
              </a:lnTo>
              <a:lnTo>
                <a:pt x="2805767" y="293494"/>
              </a:lnTo>
              <a:lnTo>
                <a:pt x="2805767" y="3727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4E945D-5292-4C09-AA81-C40386B127BB}">
      <dsp:nvSpPr>
        <dsp:cNvPr id="0" name=""/>
        <dsp:cNvSpPr/>
      </dsp:nvSpPr>
      <dsp:spPr>
        <a:xfrm>
          <a:off x="4443434" y="2626093"/>
          <a:ext cx="1002450" cy="321195"/>
        </a:xfrm>
        <a:custGeom>
          <a:avLst/>
          <a:gdLst/>
          <a:ahLst/>
          <a:cxnLst/>
          <a:rect l="0" t="0" r="0" b="0"/>
          <a:pathLst>
            <a:path>
              <a:moveTo>
                <a:pt x="0" y="0"/>
              </a:moveTo>
              <a:lnTo>
                <a:pt x="0" y="241921"/>
              </a:lnTo>
              <a:lnTo>
                <a:pt x="1002450" y="241921"/>
              </a:lnTo>
              <a:lnTo>
                <a:pt x="1002450" y="3211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DB88ED-E4C3-4904-8E55-0CE27BD497FE}">
      <dsp:nvSpPr>
        <dsp:cNvPr id="0" name=""/>
        <dsp:cNvSpPr/>
      </dsp:nvSpPr>
      <dsp:spPr>
        <a:xfrm>
          <a:off x="3924059" y="1130906"/>
          <a:ext cx="519375" cy="340594"/>
        </a:xfrm>
        <a:custGeom>
          <a:avLst/>
          <a:gdLst/>
          <a:ahLst/>
          <a:cxnLst/>
          <a:rect l="0" t="0" r="0" b="0"/>
          <a:pathLst>
            <a:path>
              <a:moveTo>
                <a:pt x="0" y="0"/>
              </a:moveTo>
              <a:lnTo>
                <a:pt x="0" y="261320"/>
              </a:lnTo>
              <a:lnTo>
                <a:pt x="519375" y="261320"/>
              </a:lnTo>
              <a:lnTo>
                <a:pt x="519375" y="3405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215BD7-B5B7-44E8-BEFB-42AB0B49C618}">
      <dsp:nvSpPr>
        <dsp:cNvPr id="0" name=""/>
        <dsp:cNvSpPr/>
      </dsp:nvSpPr>
      <dsp:spPr>
        <a:xfrm>
          <a:off x="1672786" y="2722964"/>
          <a:ext cx="950353" cy="250266"/>
        </a:xfrm>
        <a:custGeom>
          <a:avLst/>
          <a:gdLst/>
          <a:ahLst/>
          <a:cxnLst/>
          <a:rect l="0" t="0" r="0" b="0"/>
          <a:pathLst>
            <a:path>
              <a:moveTo>
                <a:pt x="0" y="0"/>
              </a:moveTo>
              <a:lnTo>
                <a:pt x="0" y="170992"/>
              </a:lnTo>
              <a:lnTo>
                <a:pt x="950353" y="170992"/>
              </a:lnTo>
              <a:lnTo>
                <a:pt x="950353" y="25026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604540-E125-4BB5-AE33-7B98CF451C3E}">
      <dsp:nvSpPr>
        <dsp:cNvPr id="0" name=""/>
        <dsp:cNvSpPr/>
      </dsp:nvSpPr>
      <dsp:spPr>
        <a:xfrm>
          <a:off x="1672786" y="1130906"/>
          <a:ext cx="2251272" cy="340594"/>
        </a:xfrm>
        <a:custGeom>
          <a:avLst/>
          <a:gdLst/>
          <a:ahLst/>
          <a:cxnLst/>
          <a:rect l="0" t="0" r="0" b="0"/>
          <a:pathLst>
            <a:path>
              <a:moveTo>
                <a:pt x="2251272" y="0"/>
              </a:moveTo>
              <a:lnTo>
                <a:pt x="2251272" y="261320"/>
              </a:lnTo>
              <a:lnTo>
                <a:pt x="0" y="261320"/>
              </a:lnTo>
              <a:lnTo>
                <a:pt x="0" y="3405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523DFE-7C05-4EF9-9AD4-4D2A5893B498}">
      <dsp:nvSpPr>
        <dsp:cNvPr id="0" name=""/>
        <dsp:cNvSpPr/>
      </dsp:nvSpPr>
      <dsp:spPr>
        <a:xfrm>
          <a:off x="2031050" y="-90327"/>
          <a:ext cx="3786017" cy="12212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4E43C0-D7DC-4D66-8C4C-64CF2FC59C5C}">
      <dsp:nvSpPr>
        <dsp:cNvPr id="0" name=""/>
        <dsp:cNvSpPr/>
      </dsp:nvSpPr>
      <dsp:spPr>
        <a:xfrm>
          <a:off x="2126131" y="0"/>
          <a:ext cx="3786017" cy="12212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 Susan Seefeldt</a:t>
          </a:r>
        </a:p>
        <a:p>
          <a:pPr marL="0" lvl="0" indent="0" algn="ctr" defTabSz="711200">
            <a:lnSpc>
              <a:spcPct val="90000"/>
            </a:lnSpc>
            <a:spcBef>
              <a:spcPct val="0"/>
            </a:spcBef>
            <a:spcAft>
              <a:spcPct val="35000"/>
            </a:spcAft>
            <a:buNone/>
          </a:pPr>
          <a:r>
            <a:rPr lang="en-US" sz="1600" kern="1200" dirty="0"/>
            <a:t>Supv/Oversight of all BBS, Mgt of monies/contracts, Systems Development/Standards</a:t>
          </a:r>
        </a:p>
      </dsp:txBody>
      <dsp:txXfrm>
        <a:off x="2161900" y="35769"/>
        <a:ext cx="3714479" cy="1149696"/>
      </dsp:txXfrm>
    </dsp:sp>
    <dsp:sp modelId="{B1CBEF3D-0823-4443-AAF6-50E355A51F8E}">
      <dsp:nvSpPr>
        <dsp:cNvPr id="0" name=""/>
        <dsp:cNvSpPr/>
      </dsp:nvSpPr>
      <dsp:spPr>
        <a:xfrm>
          <a:off x="325582" y="1471501"/>
          <a:ext cx="2694408" cy="12514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15231E-7474-476E-98DD-7D50646B0DDA}">
      <dsp:nvSpPr>
        <dsp:cNvPr id="0" name=""/>
        <dsp:cNvSpPr/>
      </dsp:nvSpPr>
      <dsp:spPr>
        <a:xfrm>
          <a:off x="420664" y="1561828"/>
          <a:ext cx="2694408" cy="125146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n-US" sz="1600" kern="1200" dirty="0"/>
            <a:t>STATEWIDE CLINICAL DIRECTOR – </a:t>
          </a:r>
        </a:p>
        <a:p>
          <a:pPr marL="0" lvl="0" indent="0" algn="ctr" defTabSz="711200">
            <a:lnSpc>
              <a:spcPct val="90000"/>
            </a:lnSpc>
            <a:spcBef>
              <a:spcPct val="0"/>
            </a:spcBef>
            <a:spcAft>
              <a:spcPts val="0"/>
            </a:spcAft>
            <a:buNone/>
          </a:pPr>
          <a:r>
            <a:rPr lang="en-US" sz="1600" kern="1200" dirty="0"/>
            <a:t>HEATHER CLARK-Kuhn</a:t>
          </a:r>
        </a:p>
        <a:p>
          <a:pPr marL="0" lvl="0" indent="0" algn="ctr" defTabSz="711200">
            <a:lnSpc>
              <a:spcPct val="90000"/>
            </a:lnSpc>
            <a:spcBef>
              <a:spcPct val="0"/>
            </a:spcBef>
            <a:spcAft>
              <a:spcPct val="35000"/>
            </a:spcAft>
            <a:buNone/>
          </a:pPr>
          <a:r>
            <a:rPr lang="en-US" sz="1600" kern="1200" dirty="0"/>
            <a:t>Supv. Of Reg. Beh. Spec; Development of Positive Beh. Support System</a:t>
          </a:r>
        </a:p>
      </dsp:txBody>
      <dsp:txXfrm>
        <a:off x="457318" y="1598482"/>
        <a:ext cx="2621100" cy="1178155"/>
      </dsp:txXfrm>
    </dsp:sp>
    <dsp:sp modelId="{36658438-9945-4652-9CD0-E8948AA28A03}">
      <dsp:nvSpPr>
        <dsp:cNvPr id="0" name=""/>
        <dsp:cNvSpPr/>
      </dsp:nvSpPr>
      <dsp:spPr>
        <a:xfrm>
          <a:off x="1502966" y="2973231"/>
          <a:ext cx="2240347" cy="9417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0EEB5F-2CD9-4F12-B82A-1B2671DBF0DE}">
      <dsp:nvSpPr>
        <dsp:cNvPr id="0" name=""/>
        <dsp:cNvSpPr/>
      </dsp:nvSpPr>
      <dsp:spPr>
        <a:xfrm>
          <a:off x="1598047" y="3063558"/>
          <a:ext cx="2240347" cy="9417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REGIONAL BEHAVIOR SPECIALISTS</a:t>
          </a:r>
        </a:p>
        <a:p>
          <a:pPr marL="0" lvl="0" indent="0" algn="ctr" defTabSz="711200">
            <a:lnSpc>
              <a:spcPct val="90000"/>
            </a:lnSpc>
            <a:spcBef>
              <a:spcPct val="0"/>
            </a:spcBef>
            <a:spcAft>
              <a:spcPct val="35000"/>
            </a:spcAft>
            <a:buNone/>
          </a:pPr>
          <a:r>
            <a:rPr lang="en-US" sz="1600" kern="1200" dirty="0"/>
            <a:t>Metro, NW, NE, SW, SE</a:t>
          </a:r>
        </a:p>
      </dsp:txBody>
      <dsp:txXfrm>
        <a:off x="1625631" y="3091142"/>
        <a:ext cx="2185179" cy="886605"/>
      </dsp:txXfrm>
    </dsp:sp>
    <dsp:sp modelId="{5EBC7B8B-600A-413E-9D9E-1380E679207F}">
      <dsp:nvSpPr>
        <dsp:cNvPr id="0" name=""/>
        <dsp:cNvSpPr/>
      </dsp:nvSpPr>
      <dsp:spPr>
        <a:xfrm>
          <a:off x="3210154" y="1471501"/>
          <a:ext cx="2466560" cy="11545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B0D3D5-54E5-4577-848B-B56EA5F87526}">
      <dsp:nvSpPr>
        <dsp:cNvPr id="0" name=""/>
        <dsp:cNvSpPr/>
      </dsp:nvSpPr>
      <dsp:spPr>
        <a:xfrm>
          <a:off x="3305235" y="1561828"/>
          <a:ext cx="2466560" cy="11545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STATEWIDE CRISIS COORDINATOR – Gabe Vigil</a:t>
          </a:r>
        </a:p>
        <a:p>
          <a:pPr marL="0" lvl="0" indent="0" algn="ctr" defTabSz="711200">
            <a:lnSpc>
              <a:spcPct val="90000"/>
            </a:lnSpc>
            <a:spcBef>
              <a:spcPct val="0"/>
            </a:spcBef>
            <a:spcAft>
              <a:spcPct val="35000"/>
            </a:spcAft>
            <a:buNone/>
          </a:pPr>
          <a:r>
            <a:rPr lang="en-US" sz="1600" kern="1200" dirty="0"/>
            <a:t>Oversight of Reg. Crisis Spec and Crisis Supports</a:t>
          </a:r>
        </a:p>
      </dsp:txBody>
      <dsp:txXfrm>
        <a:off x="3339052" y="1595645"/>
        <a:ext cx="2398926" cy="1086958"/>
      </dsp:txXfrm>
    </dsp:sp>
    <dsp:sp modelId="{1AFBFA36-D903-496D-8C88-D072DAB36D65}">
      <dsp:nvSpPr>
        <dsp:cNvPr id="0" name=""/>
        <dsp:cNvSpPr/>
      </dsp:nvSpPr>
      <dsp:spPr>
        <a:xfrm>
          <a:off x="4362845" y="2947289"/>
          <a:ext cx="2166077" cy="9677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2A7E8-1F41-4865-A90E-FFF7DB1D220A}">
      <dsp:nvSpPr>
        <dsp:cNvPr id="0" name=""/>
        <dsp:cNvSpPr/>
      </dsp:nvSpPr>
      <dsp:spPr>
        <a:xfrm>
          <a:off x="4457927" y="3037617"/>
          <a:ext cx="2166077" cy="9677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REGIONAL CRISIS SPECIALISTS</a:t>
          </a:r>
        </a:p>
        <a:p>
          <a:pPr marL="0" lvl="0" indent="0" algn="ctr" defTabSz="711200">
            <a:lnSpc>
              <a:spcPct val="90000"/>
            </a:lnSpc>
            <a:spcBef>
              <a:spcPct val="0"/>
            </a:spcBef>
            <a:spcAft>
              <a:spcPct val="35000"/>
            </a:spcAft>
            <a:buNone/>
          </a:pPr>
          <a:r>
            <a:rPr lang="en-US" sz="1600" kern="1200" dirty="0"/>
            <a:t>Metro, NW, NE, SW, SE</a:t>
          </a:r>
        </a:p>
      </dsp:txBody>
      <dsp:txXfrm>
        <a:off x="4486270" y="3065960"/>
        <a:ext cx="2109391" cy="911028"/>
      </dsp:txXfrm>
    </dsp:sp>
    <dsp:sp modelId="{DDF6F728-F818-4463-B49D-FD511AF8B63D}">
      <dsp:nvSpPr>
        <dsp:cNvPr id="0" name=""/>
        <dsp:cNvSpPr/>
      </dsp:nvSpPr>
      <dsp:spPr>
        <a:xfrm>
          <a:off x="5854461" y="1503675"/>
          <a:ext cx="1750730" cy="11347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E727F4-D373-4408-A10E-E827B5E1C3E1}">
      <dsp:nvSpPr>
        <dsp:cNvPr id="0" name=""/>
        <dsp:cNvSpPr/>
      </dsp:nvSpPr>
      <dsp:spPr>
        <a:xfrm>
          <a:off x="5949542" y="1594002"/>
          <a:ext cx="1750730" cy="11347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POSITIVE BEHAVIOR SUPPORT CONSULTANT</a:t>
          </a:r>
        </a:p>
        <a:p>
          <a:pPr marL="0" lvl="0" indent="0" algn="ctr" defTabSz="622300">
            <a:lnSpc>
              <a:spcPct val="90000"/>
            </a:lnSpc>
            <a:spcBef>
              <a:spcPct val="0"/>
            </a:spcBef>
            <a:spcAft>
              <a:spcPct val="35000"/>
            </a:spcAft>
            <a:buNone/>
          </a:pPr>
          <a:r>
            <a:rPr lang="en-US" sz="1400" kern="1200" dirty="0"/>
            <a:t>Jason Buckles PhD</a:t>
          </a:r>
        </a:p>
      </dsp:txBody>
      <dsp:txXfrm>
        <a:off x="5982776" y="1627236"/>
        <a:ext cx="1684262" cy="106823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118F1-9FA4-49F6-9DDD-E30FC714E415}" type="datetimeFigureOut">
              <a:rPr lang="en-US" smtClean="0"/>
              <a:t>12/12/2024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77398-BD4F-4CA4-8075-80259D3C1BAE}" type="slidenum">
              <a:rPr lang="en-US" smtClean="0"/>
              <a:t>‹#›</a:t>
            </a:fld>
            <a:endParaRPr lang="en-US"/>
          </a:p>
        </p:txBody>
      </p:sp>
    </p:spTree>
    <p:extLst>
      <p:ext uri="{BB962C8B-B14F-4D97-AF65-F5344CB8AC3E}">
        <p14:creationId xmlns:p14="http://schemas.microsoft.com/office/powerpoint/2010/main" val="3709581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Kathy</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BD8E7-1312-41F3-99C4-6DA5AF891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6790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fld id="{4E022763-50FE-6440-BD56-B7396620D02C}" type="slidenum">
              <a:rPr lang="en-US">
                <a:latin typeface="Times" charset="0"/>
                <a:ea typeface="MS PGothic" charset="0"/>
                <a:cs typeface="MS PGothic" charset="0"/>
              </a:rPr>
              <a:pPr/>
              <a:t>3</a:t>
            </a:fld>
            <a:endParaRPr lang="en-US">
              <a:latin typeface="Times" charset="0"/>
              <a:ea typeface="MS PGothic" charset="0"/>
              <a:cs typeface="MS PGothic"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charset="0"/>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57D8E"/>
        </a:solidFill>
        <a:effectLst/>
      </p:bgPr>
    </p:bg>
    <p:spTree>
      <p:nvGrpSpPr>
        <p:cNvPr id="1" name=""/>
        <p:cNvGrpSpPr/>
        <p:nvPr/>
      </p:nvGrpSpPr>
      <p:grpSpPr>
        <a:xfrm>
          <a:off x="0" y="0"/>
          <a:ext cx="0" cy="0"/>
          <a:chOff x="0" y="0"/>
          <a:chExt cx="0" cy="0"/>
        </a:xfrm>
      </p:grpSpPr>
      <p:sp>
        <p:nvSpPr>
          <p:cNvPr id="7" name="Rectangle 6"/>
          <p:cNvSpPr/>
          <p:nvPr/>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838200" y="1548245"/>
            <a:ext cx="10515600" cy="2240280"/>
          </a:xfrm>
        </p:spPr>
        <p:txBody>
          <a:bodyPr anchor="b">
            <a:normAutofit/>
          </a:bodyPr>
          <a:lstStyle>
            <a:lvl1pPr algn="ctr">
              <a:defRPr sz="6599">
                <a:solidFill>
                  <a:schemeClr val="bg1"/>
                </a:solidFill>
              </a:defRPr>
            </a:lvl1pPr>
          </a:lstStyle>
          <a:p>
            <a:r>
              <a:rPr lang="en-US"/>
              <a:t>Click to edit Master title style</a:t>
            </a:r>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3599" cap="all" spc="37" baseline="0">
                <a:solidFill>
                  <a:schemeClr val="bg1"/>
                </a:solidFill>
              </a:defRPr>
            </a:lvl1pPr>
            <a:lvl2pPr marL="342822" indent="0" algn="ctr">
              <a:buNone/>
              <a:defRPr sz="1500"/>
            </a:lvl2pPr>
            <a:lvl3pPr marL="685646" indent="0" algn="ctr">
              <a:buNone/>
              <a:defRPr sz="1351"/>
            </a:lvl3pPr>
            <a:lvl4pPr marL="1028468" indent="0" algn="ctr">
              <a:buNone/>
              <a:defRPr sz="1200"/>
            </a:lvl4pPr>
            <a:lvl5pPr marL="1371292" indent="0" algn="ctr">
              <a:buNone/>
              <a:defRPr sz="1200"/>
            </a:lvl5pPr>
            <a:lvl6pPr marL="1714114" indent="0" algn="ctr">
              <a:buNone/>
              <a:defRPr sz="1200"/>
            </a:lvl6pPr>
            <a:lvl7pPr marL="2056938" indent="0" algn="ctr">
              <a:buNone/>
              <a:defRPr sz="1200"/>
            </a:lvl7pPr>
            <a:lvl8pPr marL="2399760" indent="0" algn="ctr">
              <a:buNone/>
              <a:defRPr sz="1200"/>
            </a:lvl8pPr>
            <a:lvl9pPr marL="2742582" indent="0" algn="ctr">
              <a:buNone/>
              <a:defRPr sz="1200"/>
            </a:lvl9pPr>
          </a:lstStyle>
          <a:p>
            <a:r>
              <a:rPr lang="en-US"/>
              <a:t>Click to edit Master subtitle style</a:t>
            </a:r>
          </a:p>
        </p:txBody>
      </p:sp>
    </p:spTree>
    <p:extLst>
      <p:ext uri="{BB962C8B-B14F-4D97-AF65-F5344CB8AC3E}">
        <p14:creationId xmlns:p14="http://schemas.microsoft.com/office/powerpoint/2010/main" val="41324671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rgbClr val="057D8E"/>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5025" y="819997"/>
            <a:ext cx="10515600" cy="2743200"/>
          </a:xfrm>
        </p:spPr>
        <p:txBody>
          <a:bodyPr anchor="b">
            <a:normAutofit/>
          </a:bodyPr>
          <a:lstStyle>
            <a:lvl1pPr algn="ctr">
              <a:defRPr sz="4000" spc="-50"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5" y="3621194"/>
            <a:ext cx="10515600" cy="914400"/>
          </a:xfrm>
        </p:spPr>
        <p:txBody>
          <a:bodyPr>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a:r>
              <a:rPr lang="en-US"/>
              <a:t>Edit Master text styles</a:t>
            </a:r>
          </a:p>
        </p:txBody>
      </p:sp>
      <p:sp>
        <p:nvSpPr>
          <p:cNvPr id="3" name="Rectangle 2">
            <a:extLst>
              <a:ext uri="{FF2B5EF4-FFF2-40B4-BE49-F238E27FC236}">
                <a16:creationId xmlns:a16="http://schemas.microsoft.com/office/drawing/2014/main" id="{A51B7FAD-826F-453B-B7E5-66816E8FAC7B}"/>
              </a:ext>
            </a:extLst>
          </p:cNvPr>
          <p:cNvSpPr/>
          <p:nvPr userDrawn="1"/>
        </p:nvSpPr>
        <p:spPr>
          <a:xfrm>
            <a:off x="4108533" y="6147881"/>
            <a:ext cx="3974934" cy="369332"/>
          </a:xfrm>
          <a:prstGeom prst="rect">
            <a:avLst/>
          </a:prstGeom>
        </p:spPr>
        <p:txBody>
          <a:bodyPr wrap="none">
            <a:spAutoFit/>
          </a:bodyPr>
          <a:lstStyle/>
          <a:p>
            <a:r>
              <a:rPr lang="en-US" sz="1800" i="1">
                <a:solidFill>
                  <a:srgbClr val="E9C73D"/>
                </a:solidFill>
              </a:rPr>
              <a:t>Investing for tomorrow, </a:t>
            </a:r>
            <a:r>
              <a:rPr lang="en-US" sz="1800" i="1">
                <a:solidFill>
                  <a:srgbClr val="D8892A"/>
                </a:solidFill>
              </a:rPr>
              <a:t>delivering today.</a:t>
            </a:r>
          </a:p>
        </p:txBody>
      </p:sp>
    </p:spTree>
    <p:extLst>
      <p:ext uri="{BB962C8B-B14F-4D97-AF65-F5344CB8AC3E}">
        <p14:creationId xmlns:p14="http://schemas.microsoft.com/office/powerpoint/2010/main" val="1786127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a:t>Click to edit Master title style</a:t>
            </a:r>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80535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79DD78E-BA67-4CA8-B5E4-385AF6FFD605}"/>
              </a:ext>
            </a:extLst>
          </p:cNvPr>
          <p:cNvSpPr>
            <a:spLocks noGrp="1" noChangeArrowheads="1"/>
          </p:cNvSpPr>
          <p:nvPr>
            <p:ph type="sldNum" sz="quarter" idx="11"/>
          </p:nvPr>
        </p:nvSpPr>
        <p:spPr>
          <a:ln/>
        </p:spPr>
        <p:txBody>
          <a:bodyPr/>
          <a:lstStyle>
            <a:lvl1pPr>
              <a:defRPr/>
            </a:lvl1pPr>
          </a:lstStyle>
          <a:p>
            <a:pPr>
              <a:defRPr/>
            </a:pPr>
            <a:fld id="{DFC891BC-8F63-4701-95CA-6720CB39DDC5}" type="slidenum">
              <a:rPr lang="en-US"/>
              <a:pPr>
                <a:defRPr/>
              </a:pPr>
              <a:t>‹#›</a:t>
            </a:fld>
            <a:endParaRPr lang="en-US"/>
          </a:p>
        </p:txBody>
      </p:sp>
    </p:spTree>
    <p:extLst>
      <p:ext uri="{BB962C8B-B14F-4D97-AF65-F5344CB8AC3E}">
        <p14:creationId xmlns:p14="http://schemas.microsoft.com/office/powerpoint/2010/main" val="2943856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2" y="651601"/>
            <a:ext cx="11162349" cy="757255"/>
          </a:xfrm>
          <a:prstGeom prst="rect">
            <a:avLst/>
          </a:prstGeom>
        </p:spPr>
        <p:txBody>
          <a:bodyPr lIns="0" tIns="0" rIns="0" bIns="0">
            <a:noAutofit/>
          </a:bodyPr>
          <a:lstStyle>
            <a:lvl1pPr marL="0" indent="0">
              <a:buNone/>
              <a:defRPr sz="1778" b="0">
                <a:solidFill>
                  <a:schemeClr val="tx2"/>
                </a:solidFill>
              </a:defRPr>
            </a:lvl1pPr>
          </a:lstStyle>
          <a:p>
            <a:pPr lvl="0"/>
            <a:r>
              <a:rPr lang="en-US" noProof="0"/>
              <a:t>Click to add subtitle</a:t>
            </a:r>
          </a:p>
        </p:txBody>
      </p:sp>
      <p:sp>
        <p:nvSpPr>
          <p:cNvPr id="14" name="Title Placeholder 1"/>
          <p:cNvSpPr>
            <a:spLocks noGrp="1"/>
          </p:cNvSpPr>
          <p:nvPr>
            <p:ph type="title"/>
          </p:nvPr>
        </p:nvSpPr>
        <p:spPr>
          <a:xfrm>
            <a:off x="501652" y="123866"/>
            <a:ext cx="11162349" cy="488823"/>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665290"/>
            <a:ext cx="11165416" cy="471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Slide Number Placeholder 1">
            <a:extLst>
              <a:ext uri="{FF2B5EF4-FFF2-40B4-BE49-F238E27FC236}">
                <a16:creationId xmlns:a16="http://schemas.microsoft.com/office/drawing/2014/main" id="{B5F210B3-D561-49C4-B40B-35FE305792A0}"/>
              </a:ext>
            </a:extLst>
          </p:cNvPr>
          <p:cNvSpPr>
            <a:spLocks noGrp="1"/>
          </p:cNvSpPr>
          <p:nvPr>
            <p:ph type="sldNum" sz="quarter" idx="14"/>
          </p:nvPr>
        </p:nvSpPr>
        <p:spPr/>
        <p:txBody>
          <a:bodyPr/>
          <a:lstStyle/>
          <a:p>
            <a:fld id="{15B9BC6D-4618-43C5-911F-625754517375}" type="slidenum">
              <a:rPr lang="en-US" smtClean="0"/>
              <a:t>‹#›</a:t>
            </a:fld>
            <a:endParaRPr lang="en-US"/>
          </a:p>
        </p:txBody>
      </p:sp>
    </p:spTree>
    <p:extLst>
      <p:ext uri="{BB962C8B-B14F-4D97-AF65-F5344CB8AC3E}">
        <p14:creationId xmlns:p14="http://schemas.microsoft.com/office/powerpoint/2010/main" val="236447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90AE5-1BB1-4AD7-981E-8C7E8DA110EB}"/>
              </a:ext>
            </a:extLst>
          </p:cNvPr>
          <p:cNvSpPr>
            <a:spLocks noGrp="1"/>
          </p:cNvSpPr>
          <p:nvPr>
            <p:ph type="title"/>
          </p:nvPr>
        </p:nvSpPr>
        <p:spPr>
          <a:xfrm>
            <a:off x="86222" y="14272"/>
            <a:ext cx="11031559" cy="1143000"/>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7F49895-92DC-45A0-8EF9-A1B7CE5DE45D}"/>
              </a:ext>
            </a:extLst>
          </p:cNvPr>
          <p:cNvSpPr>
            <a:spLocks noGrp="1"/>
          </p:cNvSpPr>
          <p:nvPr>
            <p:ph type="sldNum" sz="quarter" idx="10"/>
          </p:nvPr>
        </p:nvSpPr>
        <p:spPr/>
        <p:txBody>
          <a:bodyPr/>
          <a:lstStyle/>
          <a:p>
            <a:fld id="{1654B4FF-F69B-2342-AEB2-F78AA039659D}" type="slidenum">
              <a:rPr lang="en-US" smtClean="0"/>
              <a:pPr/>
              <a:t>‹#›</a:t>
            </a:fld>
            <a:endParaRPr lang="en-US"/>
          </a:p>
        </p:txBody>
      </p:sp>
    </p:spTree>
    <p:extLst>
      <p:ext uri="{BB962C8B-B14F-4D97-AF65-F5344CB8AC3E}">
        <p14:creationId xmlns:p14="http://schemas.microsoft.com/office/powerpoint/2010/main" val="245374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with Subhea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4DB538-6CDA-4E91-ADF3-0A0B05A04179}"/>
              </a:ext>
            </a:extLst>
          </p:cNvPr>
          <p:cNvSpPr>
            <a:spLocks noGrp="1"/>
          </p:cNvSpPr>
          <p:nvPr>
            <p:ph type="body" sz="quarter" idx="20" hasCustomPrompt="1"/>
          </p:nvPr>
        </p:nvSpPr>
        <p:spPr>
          <a:xfrm>
            <a:off x="381000" y="888274"/>
            <a:ext cx="11430000" cy="252549"/>
          </a:xfrm>
        </p:spPr>
        <p:txBody>
          <a:bodyPr anchor="t"/>
          <a:lstStyle>
            <a:lvl1pPr marL="0" algn="l" defTabSz="914400" rtl="0" eaLnBrk="1" latinLnBrk="0" hangingPunct="1">
              <a:lnSpc>
                <a:spcPct val="80000"/>
              </a:lnSpc>
              <a:spcAft>
                <a:spcPts val="0"/>
              </a:spcAft>
              <a:defRPr lang="en-US" sz="1800" kern="1200" dirty="0">
                <a:solidFill>
                  <a:schemeClr val="accent2"/>
                </a:solidFill>
                <a:latin typeface="Graphik Medium" panose="020B0503030202060203" pitchFamily="34" charset="77"/>
                <a:ea typeface="Open Sans" charset="0"/>
                <a:cs typeface="Open Sans" charset="0"/>
              </a:defRPr>
            </a:lvl1pPr>
          </a:lstStyle>
          <a:p>
            <a:pPr lvl="0"/>
            <a:r>
              <a:rPr lang="en-US"/>
              <a:t>Click to edit subhead text</a:t>
            </a:r>
          </a:p>
        </p:txBody>
      </p:sp>
      <p:sp>
        <p:nvSpPr>
          <p:cNvPr id="2" name="Title 10">
            <a:extLst>
              <a:ext uri="{FF2B5EF4-FFF2-40B4-BE49-F238E27FC236}">
                <a16:creationId xmlns:a16="http://schemas.microsoft.com/office/drawing/2014/main" id="{42D7A99A-1978-A0F7-7E47-486C18B1878F}"/>
              </a:ext>
            </a:extLst>
          </p:cNvPr>
          <p:cNvSpPr>
            <a:spLocks noGrp="1"/>
          </p:cNvSpPr>
          <p:nvPr>
            <p:ph type="title" hasCustomPrompt="1"/>
          </p:nvPr>
        </p:nvSpPr>
        <p:spPr>
          <a:xfrm>
            <a:off x="381000" y="380999"/>
            <a:ext cx="11430000" cy="446315"/>
          </a:xfrm>
        </p:spPr>
        <p:txBody>
          <a:bodyPr anchor="t"/>
          <a:lstStyle>
            <a:lvl1pPr>
              <a:defRPr>
                <a:latin typeface="Graphik" panose="020B0503030202060203" pitchFamily="34" charset="0"/>
              </a:defRPr>
            </a:lvl1pPr>
          </a:lstStyle>
          <a:p>
            <a:r>
              <a:rPr lang="en-US"/>
              <a:t>Click to edit title text</a:t>
            </a:r>
          </a:p>
        </p:txBody>
      </p:sp>
    </p:spTree>
    <p:extLst>
      <p:ext uri="{BB962C8B-B14F-4D97-AF65-F5344CB8AC3E}">
        <p14:creationId xmlns:p14="http://schemas.microsoft.com/office/powerpoint/2010/main" val="1288276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01489" y="616796"/>
            <a:ext cx="11250690" cy="757255"/>
          </a:xfrm>
          <a:prstGeom prst="rect">
            <a:avLst/>
          </a:prstGeom>
        </p:spPr>
        <p:txBody>
          <a:bodyPr lIns="0" tIns="0" rIns="0" bIns="0">
            <a:noAutofit/>
          </a:bodyPr>
          <a:lstStyle>
            <a:lvl1pPr marL="0" indent="0">
              <a:buNone/>
              <a:defRPr sz="1778" b="0">
                <a:solidFill>
                  <a:schemeClr val="tx2"/>
                </a:solidFill>
              </a:defRPr>
            </a:lvl1pPr>
          </a:lstStyle>
          <a:p>
            <a:pPr lvl="0"/>
            <a:r>
              <a:rPr lang="en-US" noProof="0"/>
              <a:t>Click to add subtitle</a:t>
            </a:r>
          </a:p>
        </p:txBody>
      </p:sp>
      <p:sp>
        <p:nvSpPr>
          <p:cNvPr id="14" name="Title Placeholder 1"/>
          <p:cNvSpPr>
            <a:spLocks noGrp="1"/>
          </p:cNvSpPr>
          <p:nvPr>
            <p:ph type="title"/>
          </p:nvPr>
        </p:nvSpPr>
        <p:spPr>
          <a:xfrm>
            <a:off x="101490" y="9728"/>
            <a:ext cx="11250689" cy="57378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101489" y="1527293"/>
            <a:ext cx="11250690" cy="471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Slide Number Placeholder 1">
            <a:extLst>
              <a:ext uri="{FF2B5EF4-FFF2-40B4-BE49-F238E27FC236}">
                <a16:creationId xmlns:a16="http://schemas.microsoft.com/office/drawing/2014/main" id="{B5F210B3-D561-49C4-B40B-35FE305792A0}"/>
              </a:ext>
            </a:extLst>
          </p:cNvPr>
          <p:cNvSpPr>
            <a:spLocks noGrp="1"/>
          </p:cNvSpPr>
          <p:nvPr>
            <p:ph type="sldNum" sz="quarter" idx="14"/>
          </p:nvPr>
        </p:nvSpPr>
        <p:spPr/>
        <p:txBody>
          <a:bodyPr/>
          <a:lstStyle/>
          <a:p>
            <a:fld id="{15B9BC6D-4618-43C5-911F-625754517375}" type="slidenum">
              <a:rPr lang="en-US" smtClean="0"/>
              <a:t>‹#›</a:t>
            </a:fld>
            <a:endParaRPr lang="en-US"/>
          </a:p>
        </p:txBody>
      </p:sp>
    </p:spTree>
    <p:extLst>
      <p:ext uri="{BB962C8B-B14F-4D97-AF65-F5344CB8AC3E}">
        <p14:creationId xmlns:p14="http://schemas.microsoft.com/office/powerpoint/2010/main" val="70063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Section Header">
    <p:bg>
      <p:bgPr>
        <a:solidFill>
          <a:srgbClr val="057D8E"/>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5025" y="819997"/>
            <a:ext cx="10515600" cy="2743200"/>
          </a:xfrm>
        </p:spPr>
        <p:txBody>
          <a:bodyPr anchor="b">
            <a:normAutofit/>
          </a:bodyPr>
          <a:lstStyle>
            <a:lvl1pPr algn="ctr">
              <a:defRPr sz="4000" spc="-50"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5" y="3621194"/>
            <a:ext cx="10515600" cy="914400"/>
          </a:xfrm>
        </p:spPr>
        <p:txBody>
          <a:bodyPr>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a:r>
              <a:rPr lang="en-US"/>
              <a:t>Edit Master text styles</a:t>
            </a:r>
          </a:p>
        </p:txBody>
      </p:sp>
      <p:sp>
        <p:nvSpPr>
          <p:cNvPr id="3" name="Rectangle 2">
            <a:extLst>
              <a:ext uri="{FF2B5EF4-FFF2-40B4-BE49-F238E27FC236}">
                <a16:creationId xmlns:a16="http://schemas.microsoft.com/office/drawing/2014/main" id="{A51B7FAD-826F-453B-B7E5-66816E8FAC7B}"/>
              </a:ext>
            </a:extLst>
          </p:cNvPr>
          <p:cNvSpPr/>
          <p:nvPr userDrawn="1"/>
        </p:nvSpPr>
        <p:spPr>
          <a:xfrm>
            <a:off x="4108533" y="6147881"/>
            <a:ext cx="3974934" cy="369332"/>
          </a:xfrm>
          <a:prstGeom prst="rect">
            <a:avLst/>
          </a:prstGeom>
        </p:spPr>
        <p:txBody>
          <a:bodyPr wrap="none">
            <a:spAutoFit/>
          </a:bodyPr>
          <a:lstStyle/>
          <a:p>
            <a:r>
              <a:rPr lang="en-US" sz="1800" i="1">
                <a:solidFill>
                  <a:srgbClr val="E9C73D"/>
                </a:solidFill>
              </a:rPr>
              <a:t>Investing for tomorrow, </a:t>
            </a:r>
            <a:r>
              <a:rPr lang="en-US" sz="1800" i="1">
                <a:solidFill>
                  <a:srgbClr val="D8892A"/>
                </a:solidFill>
              </a:rPr>
              <a:t>delivering today.</a:t>
            </a:r>
          </a:p>
        </p:txBody>
      </p:sp>
    </p:spTree>
    <p:extLst>
      <p:ext uri="{BB962C8B-B14F-4D97-AF65-F5344CB8AC3E}">
        <p14:creationId xmlns:p14="http://schemas.microsoft.com/office/powerpoint/2010/main" val="20027292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a:t>Click to edit Master title style</a:t>
            </a:r>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81946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79DD78E-BA67-4CA8-B5E4-385AF6FFD605}"/>
              </a:ext>
            </a:extLst>
          </p:cNvPr>
          <p:cNvSpPr>
            <a:spLocks noGrp="1" noChangeArrowheads="1"/>
          </p:cNvSpPr>
          <p:nvPr>
            <p:ph type="sldNum" sz="quarter" idx="11"/>
          </p:nvPr>
        </p:nvSpPr>
        <p:spPr>
          <a:ln/>
        </p:spPr>
        <p:txBody>
          <a:bodyPr/>
          <a:lstStyle>
            <a:lvl1pPr>
              <a:defRPr/>
            </a:lvl1pPr>
          </a:lstStyle>
          <a:p>
            <a:pPr>
              <a:defRPr/>
            </a:pPr>
            <a:fld id="{DFC891BC-8F63-4701-95CA-6720CB39DDC5}" type="slidenum">
              <a:rPr lang="en-US"/>
              <a:pPr>
                <a:defRPr/>
              </a:pPr>
              <a:t>‹#›</a:t>
            </a:fld>
            <a:endParaRPr lang="en-US"/>
          </a:p>
        </p:txBody>
      </p:sp>
    </p:spTree>
    <p:extLst>
      <p:ext uri="{BB962C8B-B14F-4D97-AF65-F5344CB8AC3E}">
        <p14:creationId xmlns:p14="http://schemas.microsoft.com/office/powerpoint/2010/main" val="2057378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p:nvSpPr>
        <p:spPr>
          <a:xfrm>
            <a:off x="0" y="4820717"/>
            <a:ext cx="12192000" cy="2057400"/>
          </a:xfrm>
          <a:prstGeom prst="rect">
            <a:avLst/>
          </a:prstGeom>
          <a:solidFill>
            <a:srgbClr val="057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533400" y="4820717"/>
            <a:ext cx="11125200" cy="914400"/>
          </a:xfrm>
        </p:spPr>
        <p:txBody>
          <a:bodyPr anchor="ctr">
            <a:normAutofit/>
          </a:bodyPr>
          <a:lstStyle>
            <a:lvl1pPr algn="ctr">
              <a:defRPr sz="3299" spc="-37" baseline="0">
                <a:solidFill>
                  <a:schemeClr val="bg1"/>
                </a:solidFill>
              </a:defRPr>
            </a:lvl1pPr>
          </a:lstStyle>
          <a:p>
            <a:r>
              <a:rPr lang="en-US"/>
              <a:t>Click to edit Master title style</a:t>
            </a:r>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1500"/>
            </a:lvl1pPr>
            <a:lvl2pPr marL="342822" indent="0">
              <a:buNone/>
              <a:defRPr sz="2100"/>
            </a:lvl2pPr>
            <a:lvl3pPr marL="685646" indent="0">
              <a:buNone/>
              <a:defRPr sz="1800"/>
            </a:lvl3pPr>
            <a:lvl4pPr marL="1028468" indent="0">
              <a:buNone/>
              <a:defRPr sz="1500"/>
            </a:lvl4pPr>
            <a:lvl5pPr marL="1371292" indent="0">
              <a:buNone/>
              <a:defRPr sz="1500"/>
            </a:lvl5pPr>
            <a:lvl6pPr marL="1714114" indent="0">
              <a:buNone/>
              <a:defRPr sz="1500"/>
            </a:lvl6pPr>
            <a:lvl7pPr marL="2056938" indent="0">
              <a:buNone/>
              <a:defRPr sz="1500"/>
            </a:lvl7pPr>
            <a:lvl8pPr marL="2399760" indent="0">
              <a:buNone/>
              <a:defRPr sz="1500"/>
            </a:lvl8pPr>
            <a:lvl9pPr marL="2742582" indent="0">
              <a:buNone/>
              <a:defRPr sz="1500"/>
            </a:lvl9pPr>
          </a:lstStyle>
          <a:p>
            <a:r>
              <a:rPr lang="en-US"/>
              <a:t>Click icon to add picture</a:t>
            </a:r>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1500"/>
            </a:lvl1pPr>
            <a:lvl2pPr marL="342822" indent="0">
              <a:buNone/>
              <a:defRPr sz="2100"/>
            </a:lvl2pPr>
            <a:lvl3pPr marL="685646" indent="0">
              <a:buNone/>
              <a:defRPr sz="1800"/>
            </a:lvl3pPr>
            <a:lvl4pPr marL="1028468" indent="0">
              <a:buNone/>
              <a:defRPr sz="1500"/>
            </a:lvl4pPr>
            <a:lvl5pPr marL="1371292" indent="0">
              <a:buNone/>
              <a:defRPr sz="1500"/>
            </a:lvl5pPr>
            <a:lvl6pPr marL="1714114" indent="0">
              <a:buNone/>
              <a:defRPr sz="1500"/>
            </a:lvl6pPr>
            <a:lvl7pPr marL="2056938" indent="0">
              <a:buNone/>
              <a:defRPr sz="1500"/>
            </a:lvl7pPr>
            <a:lvl8pPr marL="2399760" indent="0">
              <a:buNone/>
              <a:defRPr sz="1500"/>
            </a:lvl8pPr>
            <a:lvl9pPr marL="2742582" indent="0">
              <a:buNone/>
              <a:defRPr sz="1500"/>
            </a:lvl9pPr>
          </a:lstStyle>
          <a:p>
            <a:r>
              <a:rPr lang="en-US"/>
              <a:t>Click icon to add picture</a:t>
            </a:r>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1500"/>
            </a:lvl1pPr>
            <a:lvl2pPr marL="342822" indent="0">
              <a:buNone/>
              <a:defRPr sz="2100"/>
            </a:lvl2pPr>
            <a:lvl3pPr marL="685646" indent="0">
              <a:buNone/>
              <a:defRPr sz="1800"/>
            </a:lvl3pPr>
            <a:lvl4pPr marL="1028468" indent="0">
              <a:buNone/>
              <a:defRPr sz="1500"/>
            </a:lvl4pPr>
            <a:lvl5pPr marL="1371292" indent="0">
              <a:buNone/>
              <a:defRPr sz="1500"/>
            </a:lvl5pPr>
            <a:lvl6pPr marL="1714114" indent="0">
              <a:buNone/>
              <a:defRPr sz="1500"/>
            </a:lvl6pPr>
            <a:lvl7pPr marL="2056938" indent="0">
              <a:buNone/>
              <a:defRPr sz="1500"/>
            </a:lvl7pPr>
            <a:lvl8pPr marL="2399760" indent="0">
              <a:buNone/>
              <a:defRPr sz="1500"/>
            </a:lvl8pPr>
            <a:lvl9pPr marL="2742582" indent="0">
              <a:buNone/>
              <a:defRPr sz="1500"/>
            </a:lvl9pPr>
          </a:lstStyle>
          <a:p>
            <a:r>
              <a:rPr lang="en-US"/>
              <a:t>Click icon to add picture</a:t>
            </a:r>
          </a:p>
        </p:txBody>
      </p:sp>
      <p:sp>
        <p:nvSpPr>
          <p:cNvPr id="3" name="Subtitle 2"/>
          <p:cNvSpPr>
            <a:spLocks noGrp="1"/>
          </p:cNvSpPr>
          <p:nvPr>
            <p:ph type="subTitle" idx="1"/>
          </p:nvPr>
        </p:nvSpPr>
        <p:spPr>
          <a:xfrm>
            <a:off x="533400" y="5752974"/>
            <a:ext cx="11125200" cy="571500"/>
          </a:xfrm>
        </p:spPr>
        <p:txBody>
          <a:bodyPr anchor="ctr">
            <a:normAutofit/>
          </a:bodyPr>
          <a:lstStyle>
            <a:lvl1pPr marL="0" indent="0" algn="ctr">
              <a:spcBef>
                <a:spcPts val="0"/>
              </a:spcBef>
              <a:buNone/>
              <a:defRPr sz="1500" cap="all" spc="37" baseline="0">
                <a:solidFill>
                  <a:schemeClr val="bg1"/>
                </a:solidFill>
              </a:defRPr>
            </a:lvl1pPr>
            <a:lvl2pPr marL="342822" indent="0" algn="ctr">
              <a:buNone/>
              <a:defRPr sz="1500"/>
            </a:lvl2pPr>
            <a:lvl3pPr marL="685646" indent="0" algn="ctr">
              <a:buNone/>
              <a:defRPr sz="1351"/>
            </a:lvl3pPr>
            <a:lvl4pPr marL="1028468" indent="0" algn="ctr">
              <a:buNone/>
              <a:defRPr sz="1200"/>
            </a:lvl4pPr>
            <a:lvl5pPr marL="1371292" indent="0" algn="ctr">
              <a:buNone/>
              <a:defRPr sz="1200"/>
            </a:lvl5pPr>
            <a:lvl6pPr marL="1714114" indent="0" algn="ctr">
              <a:buNone/>
              <a:defRPr sz="1200"/>
            </a:lvl6pPr>
            <a:lvl7pPr marL="2056938" indent="0" algn="ctr">
              <a:buNone/>
              <a:defRPr sz="1200"/>
            </a:lvl7pPr>
            <a:lvl8pPr marL="2399760" indent="0" algn="ctr">
              <a:buNone/>
              <a:defRPr sz="1200"/>
            </a:lvl8pPr>
            <a:lvl9pPr marL="2742582" indent="0" algn="ctr">
              <a:buNone/>
              <a:defRPr sz="1200"/>
            </a:lvl9pPr>
          </a:lstStyle>
          <a:p>
            <a:r>
              <a:rPr lang="en-US"/>
              <a:t>Click to edit Master subtitle style</a:t>
            </a:r>
          </a:p>
        </p:txBody>
      </p:sp>
      <p:sp>
        <p:nvSpPr>
          <p:cNvPr id="11" name="Subtitle 2">
            <a:extLst>
              <a:ext uri="{FF2B5EF4-FFF2-40B4-BE49-F238E27FC236}">
                <a16:creationId xmlns:a16="http://schemas.microsoft.com/office/drawing/2014/main" id="{44697ABC-CEC7-4EC3-98F9-707D8919A019}"/>
              </a:ext>
            </a:extLst>
          </p:cNvPr>
          <p:cNvSpPr txBox="1">
            <a:spLocks/>
          </p:cNvSpPr>
          <p:nvPr userDrawn="1"/>
        </p:nvSpPr>
        <p:spPr>
          <a:xfrm>
            <a:off x="559777" y="6267513"/>
            <a:ext cx="11125200" cy="571500"/>
          </a:xfrm>
          <a:prstGeom prst="rect">
            <a:avLst/>
          </a:prstGeom>
        </p:spPr>
        <p:txBody>
          <a:bodyPr vert="horz" lIns="91428" tIns="45714" rIns="91428" bIns="45714" rtlCol="0" anchor="ctr">
            <a:normAutofit/>
          </a:bodyPr>
          <a:lstStyle>
            <a:lvl1pPr marL="0" indent="0" algn="ctr" defTabSz="685800" rtl="0" eaLnBrk="1" latinLnBrk="0" hangingPunct="1">
              <a:lnSpc>
                <a:spcPct val="90000"/>
              </a:lnSpc>
              <a:spcBef>
                <a:spcPts val="0"/>
              </a:spcBef>
              <a:buClr>
                <a:schemeClr val="accent1">
                  <a:lumMod val="50000"/>
                </a:schemeClr>
              </a:buClr>
              <a:buSzPct val="100000"/>
              <a:buFont typeface="Arial" pitchFamily="34" charset="0"/>
              <a:buNone/>
              <a:defRPr sz="1500" kern="1200" cap="all" spc="38" baseline="0">
                <a:solidFill>
                  <a:schemeClr val="bg1"/>
                </a:solidFill>
                <a:latin typeface="+mn-lt"/>
                <a:ea typeface="+mn-ea"/>
                <a:cs typeface="+mn-cs"/>
              </a:defRPr>
            </a:lvl1pPr>
            <a:lvl2pPr marL="3429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200" kern="1200">
                <a:solidFill>
                  <a:schemeClr val="tx1"/>
                </a:solidFill>
                <a:latin typeface="+mn-lt"/>
                <a:ea typeface="+mn-ea"/>
                <a:cs typeface="+mn-cs"/>
              </a:defRPr>
            </a:lvl9pPr>
          </a:lstStyle>
          <a:p>
            <a:r>
              <a:rPr lang="en-US" sz="2000" i="1">
                <a:solidFill>
                  <a:srgbClr val="E9C73D"/>
                </a:solidFill>
              </a:rPr>
              <a:t>Investing for tomorrow, </a:t>
            </a:r>
            <a:r>
              <a:rPr lang="en-US" sz="2000" i="1">
                <a:solidFill>
                  <a:srgbClr val="D8892A"/>
                </a:solidFill>
              </a:rPr>
              <a:t>delivering today.</a:t>
            </a:r>
          </a:p>
        </p:txBody>
      </p:sp>
    </p:spTree>
    <p:extLst>
      <p:ext uri="{BB962C8B-B14F-4D97-AF65-F5344CB8AC3E}">
        <p14:creationId xmlns:p14="http://schemas.microsoft.com/office/powerpoint/2010/main" val="23139687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2" y="651601"/>
            <a:ext cx="11162349" cy="757255"/>
          </a:xfrm>
          <a:prstGeom prst="rect">
            <a:avLst/>
          </a:prstGeom>
        </p:spPr>
        <p:txBody>
          <a:bodyPr lIns="0" tIns="0" rIns="0" bIns="0">
            <a:noAutofit/>
          </a:bodyPr>
          <a:lstStyle>
            <a:lvl1pPr marL="0" indent="0">
              <a:buNone/>
              <a:defRPr sz="1778" b="0">
                <a:solidFill>
                  <a:schemeClr val="tx2"/>
                </a:solidFill>
              </a:defRPr>
            </a:lvl1pPr>
          </a:lstStyle>
          <a:p>
            <a:pPr lvl="0"/>
            <a:r>
              <a:rPr lang="en-US" noProof="0"/>
              <a:t>Click to add subtitle</a:t>
            </a:r>
          </a:p>
        </p:txBody>
      </p:sp>
      <p:sp>
        <p:nvSpPr>
          <p:cNvPr id="14" name="Title Placeholder 1"/>
          <p:cNvSpPr>
            <a:spLocks noGrp="1"/>
          </p:cNvSpPr>
          <p:nvPr>
            <p:ph type="title"/>
          </p:nvPr>
        </p:nvSpPr>
        <p:spPr>
          <a:xfrm>
            <a:off x="501652" y="123866"/>
            <a:ext cx="11162349" cy="488823"/>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665290"/>
            <a:ext cx="11165416" cy="471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Slide Number Placeholder 1">
            <a:extLst>
              <a:ext uri="{FF2B5EF4-FFF2-40B4-BE49-F238E27FC236}">
                <a16:creationId xmlns:a16="http://schemas.microsoft.com/office/drawing/2014/main" id="{B5F210B3-D561-49C4-B40B-35FE305792A0}"/>
              </a:ext>
            </a:extLst>
          </p:cNvPr>
          <p:cNvSpPr>
            <a:spLocks noGrp="1"/>
          </p:cNvSpPr>
          <p:nvPr>
            <p:ph type="sldNum" sz="quarter" idx="14"/>
          </p:nvPr>
        </p:nvSpPr>
        <p:spPr/>
        <p:txBody>
          <a:bodyPr/>
          <a:lstStyle/>
          <a:p>
            <a:fld id="{15B9BC6D-4618-43C5-911F-625754517375}" type="slidenum">
              <a:rPr lang="en-US" smtClean="0"/>
              <a:t>‹#›</a:t>
            </a:fld>
            <a:endParaRPr lang="en-US"/>
          </a:p>
        </p:txBody>
      </p:sp>
    </p:spTree>
    <p:extLst>
      <p:ext uri="{BB962C8B-B14F-4D97-AF65-F5344CB8AC3E}">
        <p14:creationId xmlns:p14="http://schemas.microsoft.com/office/powerpoint/2010/main" val="351860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90AE5-1BB1-4AD7-981E-8C7E8DA110EB}"/>
              </a:ext>
            </a:extLst>
          </p:cNvPr>
          <p:cNvSpPr>
            <a:spLocks noGrp="1"/>
          </p:cNvSpPr>
          <p:nvPr>
            <p:ph type="title"/>
          </p:nvPr>
        </p:nvSpPr>
        <p:spPr>
          <a:xfrm>
            <a:off x="86222" y="14272"/>
            <a:ext cx="11031559" cy="1143000"/>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7F49895-92DC-45A0-8EF9-A1B7CE5DE45D}"/>
              </a:ext>
            </a:extLst>
          </p:cNvPr>
          <p:cNvSpPr>
            <a:spLocks noGrp="1"/>
          </p:cNvSpPr>
          <p:nvPr>
            <p:ph type="sldNum" sz="quarter" idx="10"/>
          </p:nvPr>
        </p:nvSpPr>
        <p:spPr/>
        <p:txBody>
          <a:bodyPr/>
          <a:lstStyle/>
          <a:p>
            <a:fld id="{1654B4FF-F69B-2342-AEB2-F78AA039659D}" type="slidenum">
              <a:rPr lang="en-US" smtClean="0"/>
              <a:pPr/>
              <a:t>‹#›</a:t>
            </a:fld>
            <a:endParaRPr lang="en-US"/>
          </a:p>
        </p:txBody>
      </p:sp>
    </p:spTree>
    <p:extLst>
      <p:ext uri="{BB962C8B-B14F-4D97-AF65-F5344CB8AC3E}">
        <p14:creationId xmlns:p14="http://schemas.microsoft.com/office/powerpoint/2010/main" val="71440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224" y="0"/>
            <a:ext cx="11061674" cy="1143000"/>
          </a:xfrm>
        </p:spPr>
        <p:txBody>
          <a:bodyPr anchor="ctr">
            <a:normAutofit/>
          </a:bodyPr>
          <a:lstStyle>
            <a:lvl1pPr>
              <a:defRPr sz="3999"/>
            </a:lvl1pPr>
          </a:lstStyle>
          <a:p>
            <a:r>
              <a:rPr lang="en-US"/>
              <a:t>Click to edit Master title style</a:t>
            </a:r>
          </a:p>
        </p:txBody>
      </p:sp>
      <p:sp>
        <p:nvSpPr>
          <p:cNvPr id="3" name="Content Placeholder 2"/>
          <p:cNvSpPr>
            <a:spLocks noGrp="1"/>
          </p:cNvSpPr>
          <p:nvPr>
            <p:ph idx="1" hasCustomPrompt="1"/>
          </p:nvPr>
        </p:nvSpPr>
        <p:spPr>
          <a:xfrm>
            <a:off x="86224" y="1383759"/>
            <a:ext cx="11061674" cy="5046223"/>
          </a:xfrm>
        </p:spPr>
        <p:txBody>
          <a:bodyPr anchor="t">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582400" y="0"/>
            <a:ext cx="523376" cy="342900"/>
          </a:xfrm>
        </p:spPr>
        <p:txBody>
          <a:bodyPr/>
          <a:lstStyle/>
          <a:p>
            <a:fld id="{1654B4FF-F69B-2342-AEB2-F78AA039659D}" type="slidenum">
              <a:rPr lang="en-US" smtClean="0"/>
              <a:t>‹#›</a:t>
            </a:fld>
            <a:endParaRPr lang="en-US"/>
          </a:p>
        </p:txBody>
      </p:sp>
    </p:spTree>
    <p:extLst>
      <p:ext uri="{BB962C8B-B14F-4D97-AF65-F5344CB8AC3E}">
        <p14:creationId xmlns:p14="http://schemas.microsoft.com/office/powerpoint/2010/main" val="412056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rgbClr val="057D8E"/>
        </a:solidFill>
        <a:effectLst/>
      </p:bgPr>
    </p:bg>
    <p:spTree>
      <p:nvGrpSpPr>
        <p:cNvPr id="1" name=""/>
        <p:cNvGrpSpPr/>
        <p:nvPr/>
      </p:nvGrpSpPr>
      <p:grpSpPr>
        <a:xfrm>
          <a:off x="0" y="0"/>
          <a:ext cx="0" cy="0"/>
          <a:chOff x="0" y="0"/>
          <a:chExt cx="0" cy="0"/>
        </a:xfrm>
      </p:grpSpPr>
      <p:sp>
        <p:nvSpPr>
          <p:cNvPr id="7" name="Rectangle 6"/>
          <p:cNvSpPr/>
          <p:nvPr/>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5025" y="1310360"/>
            <a:ext cx="10515600" cy="2743200"/>
          </a:xfrm>
        </p:spPr>
        <p:txBody>
          <a:bodyPr anchor="b">
            <a:normAutofit/>
          </a:bodyPr>
          <a:lstStyle>
            <a:lvl1pPr algn="ctr">
              <a:defRPr sz="4000" spc="-37"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5" y="4176040"/>
            <a:ext cx="10515600" cy="914400"/>
          </a:xfrm>
        </p:spPr>
        <p:txBody>
          <a:bodyPr>
            <a:normAutofit/>
          </a:bodyPr>
          <a:lstStyle>
            <a:lvl1pPr marL="0" indent="0" algn="ctr">
              <a:spcBef>
                <a:spcPts val="0"/>
              </a:spcBef>
              <a:buFontTx/>
              <a:buNone/>
              <a:defRPr sz="2000" cap="all" spc="37" baseline="0">
                <a:solidFill>
                  <a:schemeClr val="bg1"/>
                </a:solidFill>
              </a:defRPr>
            </a:lvl1pPr>
            <a:lvl2pPr marL="274258" indent="0" algn="ctr">
              <a:buNone/>
              <a:defRPr sz="1500" cap="all" spc="37" baseline="0">
                <a:solidFill>
                  <a:schemeClr val="bg1"/>
                </a:solidFill>
              </a:defRPr>
            </a:lvl2pPr>
            <a:lvl3pPr algn="ctr">
              <a:defRPr sz="1500" cap="all" spc="37" baseline="0">
                <a:solidFill>
                  <a:schemeClr val="bg1"/>
                </a:solidFill>
              </a:defRPr>
            </a:lvl3pPr>
            <a:lvl4pPr algn="ctr">
              <a:defRPr sz="1500" cap="all" spc="37" baseline="0">
                <a:solidFill>
                  <a:schemeClr val="bg1"/>
                </a:solidFill>
              </a:defRPr>
            </a:lvl4pPr>
            <a:lvl5pPr algn="ctr">
              <a:defRPr sz="1500" cap="all" spc="37" baseline="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5373162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6221" y="0"/>
            <a:ext cx="11300003" cy="1143000"/>
          </a:xfrm>
        </p:spPr>
        <p:txBody>
          <a:bodyPr>
            <a:normAutofit/>
          </a:bodyPr>
          <a:lstStyle>
            <a:lvl1pPr>
              <a:defRPr sz="3999"/>
            </a:lvl1pPr>
          </a:lstStyle>
          <a:p>
            <a:r>
              <a:rPr lang="en-US"/>
              <a:t>Click to edit Master title style</a:t>
            </a:r>
          </a:p>
        </p:txBody>
      </p:sp>
      <p:sp>
        <p:nvSpPr>
          <p:cNvPr id="3" name="Content Placeholder 2"/>
          <p:cNvSpPr>
            <a:spLocks noGrp="1"/>
          </p:cNvSpPr>
          <p:nvPr>
            <p:ph sz="half" idx="1"/>
          </p:nvPr>
        </p:nvSpPr>
        <p:spPr>
          <a:xfrm>
            <a:off x="86222" y="1276756"/>
            <a:ext cx="5486400" cy="5017040"/>
          </a:xfrm>
        </p:spPr>
        <p:txBody>
          <a:bodyPr>
            <a:normAutofit/>
          </a:bodyPr>
          <a:lstStyle>
            <a:lvl1pPr>
              <a:defRPr sz="2000"/>
            </a:lvl1pPr>
            <a:lvl2pPr>
              <a:defRPr sz="2000"/>
            </a:lvl2pPr>
            <a:lvl3pPr>
              <a:defRPr sz="2000"/>
            </a:lvl3pPr>
            <a:lvl4pPr>
              <a:defRPr sz="2000"/>
            </a:lvl4pPr>
            <a:lvl5pPr>
              <a:defRPr sz="2000"/>
            </a:lvl5pPr>
            <a:lvl6pPr>
              <a:defRPr sz="1051"/>
            </a:lvl6pPr>
            <a:lvl7pPr>
              <a:defRPr sz="1051"/>
            </a:lvl7pPr>
            <a:lvl8pPr>
              <a:defRPr sz="1051"/>
            </a:lvl8pPr>
            <a:lvl9pPr>
              <a:defRPr sz="10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99825" y="1276755"/>
            <a:ext cx="5486400" cy="5104589"/>
          </a:xfrm>
        </p:spPr>
        <p:txBody>
          <a:bodyPr>
            <a:normAutofit/>
          </a:bodyPr>
          <a:lstStyle>
            <a:lvl1pPr>
              <a:defRPr sz="2000"/>
            </a:lvl1pPr>
            <a:lvl2pPr>
              <a:defRPr sz="2000"/>
            </a:lvl2pPr>
            <a:lvl3pPr>
              <a:defRPr sz="2000"/>
            </a:lvl3pPr>
            <a:lvl4pPr>
              <a:defRPr sz="2000"/>
            </a:lvl4pPr>
            <a:lvl5pPr>
              <a:defRPr sz="2000"/>
            </a:lvl5pPr>
            <a:lvl6pPr>
              <a:defRPr sz="1051"/>
            </a:lvl6pPr>
            <a:lvl7pPr>
              <a:defRPr sz="1051"/>
            </a:lvl7pPr>
            <a:lvl8pPr>
              <a:defRPr sz="1051"/>
            </a:lvl8pPr>
            <a:lvl9pPr>
              <a:defRPr sz="10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654B4FF-F69B-2342-AEB2-F78AA039659D}" type="slidenum">
              <a:rPr lang="en-US" smtClean="0"/>
              <a:t>‹#›</a:t>
            </a:fld>
            <a:endParaRPr lang="en-US"/>
          </a:p>
        </p:txBody>
      </p:sp>
    </p:spTree>
    <p:extLst>
      <p:ext uri="{BB962C8B-B14F-4D97-AF65-F5344CB8AC3E}">
        <p14:creationId xmlns:p14="http://schemas.microsoft.com/office/powerpoint/2010/main" val="105841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222" y="9727"/>
            <a:ext cx="10820232" cy="1143000"/>
          </a:xfrm>
        </p:spPr>
        <p:txBody>
          <a:bodyPr anchor="ctr">
            <a:normAutofit/>
          </a:bodyPr>
          <a:lstStyle>
            <a:lvl1pPr>
              <a:defRPr sz="3999"/>
            </a:lvl1pPr>
          </a:lstStyle>
          <a:p>
            <a:r>
              <a:rPr lang="en-US"/>
              <a:t>Click to edit Master title style</a:t>
            </a:r>
          </a:p>
        </p:txBody>
      </p:sp>
      <p:sp>
        <p:nvSpPr>
          <p:cNvPr id="3" name="Text Placeholder 2"/>
          <p:cNvSpPr>
            <a:spLocks noGrp="1"/>
          </p:cNvSpPr>
          <p:nvPr>
            <p:ph type="body" idx="1" hasCustomPrompt="1"/>
          </p:nvPr>
        </p:nvSpPr>
        <p:spPr>
          <a:xfrm>
            <a:off x="86222" y="1382173"/>
            <a:ext cx="5339927" cy="685800"/>
          </a:xfrm>
        </p:spPr>
        <p:txBody>
          <a:bodyPr anchor="ctr">
            <a:normAutofit/>
          </a:bodyPr>
          <a:lstStyle>
            <a:lvl1pPr marL="0" indent="0" algn="ctr">
              <a:spcBef>
                <a:spcPts val="0"/>
              </a:spcBef>
              <a:buNone/>
              <a:defRPr sz="2799" b="1" cap="all" baseline="0">
                <a:latin typeface="+mj-lt"/>
              </a:defRPr>
            </a:lvl1pPr>
            <a:lvl2pPr marL="342822" indent="0">
              <a:buNone/>
              <a:defRPr sz="1500" b="1"/>
            </a:lvl2pPr>
            <a:lvl3pPr marL="685646" indent="0">
              <a:buNone/>
              <a:defRPr sz="1351" b="1"/>
            </a:lvl3pPr>
            <a:lvl4pPr marL="1028468" indent="0">
              <a:buNone/>
              <a:defRPr sz="1200" b="1"/>
            </a:lvl4pPr>
            <a:lvl5pPr marL="1371292" indent="0">
              <a:buNone/>
              <a:defRPr sz="1200" b="1"/>
            </a:lvl5pPr>
            <a:lvl6pPr marL="1714114" indent="0">
              <a:buNone/>
              <a:defRPr sz="1200" b="1"/>
            </a:lvl6pPr>
            <a:lvl7pPr marL="2056938" indent="0">
              <a:buNone/>
              <a:defRPr sz="1200" b="1"/>
            </a:lvl7pPr>
            <a:lvl8pPr marL="2399760" indent="0">
              <a:buNone/>
              <a:defRPr sz="1200" b="1"/>
            </a:lvl8pPr>
            <a:lvl9pPr marL="2742582" indent="0">
              <a:buNone/>
              <a:defRPr sz="1200" b="1"/>
            </a:lvl9pPr>
          </a:lstStyle>
          <a:p>
            <a:pPr lvl="0"/>
            <a:r>
              <a:rPr lang="en-US"/>
              <a:t>Click to edit Master text styles</a:t>
            </a:r>
          </a:p>
        </p:txBody>
      </p:sp>
      <p:sp>
        <p:nvSpPr>
          <p:cNvPr id="4" name="Content Placeholder 3"/>
          <p:cNvSpPr>
            <a:spLocks noGrp="1"/>
          </p:cNvSpPr>
          <p:nvPr>
            <p:ph sz="half" idx="2"/>
          </p:nvPr>
        </p:nvSpPr>
        <p:spPr>
          <a:xfrm>
            <a:off x="86221" y="2077457"/>
            <a:ext cx="5339927" cy="4264977"/>
          </a:xfrm>
        </p:spPr>
        <p:txBody>
          <a:bodyPr>
            <a:normAutofit/>
          </a:bodyPr>
          <a:lstStyle>
            <a:lvl1pPr>
              <a:defRPr sz="2000"/>
            </a:lvl1pPr>
            <a:lvl2pPr>
              <a:defRPr sz="2000"/>
            </a:lvl2pPr>
            <a:lvl3pPr>
              <a:defRPr sz="2000"/>
            </a:lvl3pPr>
            <a:lvl4pPr>
              <a:defRPr sz="2000"/>
            </a:lvl4pPr>
            <a:lvl5pPr>
              <a:defRPr sz="2000"/>
            </a:lvl5pPr>
            <a:lvl6pPr>
              <a:defRPr sz="1051"/>
            </a:lvl6pPr>
            <a:lvl7pPr>
              <a:defRPr sz="1051"/>
            </a:lvl7pPr>
            <a:lvl8pPr>
              <a:defRPr sz="1051"/>
            </a:lvl8pPr>
            <a:lvl9pPr>
              <a:defRPr sz="10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5929009" y="1403023"/>
            <a:ext cx="5334000" cy="685800"/>
          </a:xfrm>
        </p:spPr>
        <p:txBody>
          <a:bodyPr anchor="ctr">
            <a:normAutofit/>
          </a:bodyPr>
          <a:lstStyle>
            <a:lvl1pPr marL="0" indent="0" algn="ctr">
              <a:spcBef>
                <a:spcPts val="0"/>
              </a:spcBef>
              <a:buNone/>
              <a:defRPr sz="2799" b="1" cap="all" baseline="0">
                <a:latin typeface="+mj-lt"/>
              </a:defRPr>
            </a:lvl1pPr>
            <a:lvl2pPr marL="342822" indent="0">
              <a:buNone/>
              <a:defRPr sz="1500" b="1"/>
            </a:lvl2pPr>
            <a:lvl3pPr marL="685646" indent="0">
              <a:buNone/>
              <a:defRPr sz="1351" b="1"/>
            </a:lvl3pPr>
            <a:lvl4pPr marL="1028468" indent="0">
              <a:buNone/>
              <a:defRPr sz="1200" b="1"/>
            </a:lvl4pPr>
            <a:lvl5pPr marL="1371292" indent="0">
              <a:buNone/>
              <a:defRPr sz="1200" b="1"/>
            </a:lvl5pPr>
            <a:lvl6pPr marL="1714114" indent="0">
              <a:buNone/>
              <a:defRPr sz="1200" b="1"/>
            </a:lvl6pPr>
            <a:lvl7pPr marL="2056938" indent="0">
              <a:buNone/>
              <a:defRPr sz="1200" b="1"/>
            </a:lvl7pPr>
            <a:lvl8pPr marL="2399760" indent="0">
              <a:buNone/>
              <a:defRPr sz="1200" b="1"/>
            </a:lvl8pPr>
            <a:lvl9pPr marL="274258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929009" y="2111897"/>
            <a:ext cx="5334000" cy="4230537"/>
          </a:xfrm>
        </p:spPr>
        <p:txBody>
          <a:bodyPr>
            <a:normAutofit/>
          </a:bodyPr>
          <a:lstStyle>
            <a:lvl1pPr>
              <a:defRPr sz="2000"/>
            </a:lvl1pPr>
            <a:lvl2pPr>
              <a:defRPr sz="2000"/>
            </a:lvl2pPr>
            <a:lvl3pPr>
              <a:defRPr sz="2000"/>
            </a:lvl3pPr>
            <a:lvl4pPr>
              <a:defRPr sz="2000"/>
            </a:lvl4pPr>
            <a:lvl5pPr>
              <a:defRPr sz="2000"/>
            </a:lvl5pPr>
            <a:lvl6pPr>
              <a:defRPr sz="1051"/>
            </a:lvl6pPr>
            <a:lvl7pPr>
              <a:defRPr sz="1051"/>
            </a:lvl7pPr>
            <a:lvl8pPr>
              <a:defRPr sz="1051"/>
            </a:lvl8pPr>
            <a:lvl9pPr>
              <a:defRPr sz="10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654B4FF-F69B-2342-AEB2-F78AA039659D}" type="slidenum">
              <a:rPr lang="en-US" smtClean="0"/>
              <a:t>‹#›</a:t>
            </a:fld>
            <a:endParaRPr lang="en-US"/>
          </a:p>
        </p:txBody>
      </p:sp>
    </p:spTree>
    <p:extLst>
      <p:ext uri="{BB962C8B-B14F-4D97-AF65-F5344CB8AC3E}">
        <p14:creationId xmlns:p14="http://schemas.microsoft.com/office/powerpoint/2010/main" val="15953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6222" y="9727"/>
            <a:ext cx="11353506" cy="1143000"/>
          </a:xfrm>
        </p:spPr>
        <p:txBody>
          <a:bodyPr anchor="ctr">
            <a:normAutofit/>
          </a:bodyPr>
          <a:lstStyle>
            <a:lvl1pPr>
              <a:defRPr sz="3999"/>
            </a:lvl1pPr>
          </a:lstStyle>
          <a:p>
            <a:r>
              <a:rPr lang="en-US"/>
              <a:t>Click to edit Master title style</a:t>
            </a:r>
          </a:p>
        </p:txBody>
      </p:sp>
      <p:sp>
        <p:nvSpPr>
          <p:cNvPr id="5" name="Slide Number Placeholder 4"/>
          <p:cNvSpPr>
            <a:spLocks noGrp="1"/>
          </p:cNvSpPr>
          <p:nvPr>
            <p:ph type="sldNum" sz="quarter" idx="12"/>
          </p:nvPr>
        </p:nvSpPr>
        <p:spPr/>
        <p:txBody>
          <a:bodyPr/>
          <a:lstStyle/>
          <a:p>
            <a:fld id="{1654B4FF-F69B-2342-AEB2-F78AA039659D}" type="slidenum">
              <a:rPr lang="en-US" smtClean="0"/>
              <a:t>‹#›</a:t>
            </a:fld>
            <a:endParaRPr lang="en-US"/>
          </a:p>
        </p:txBody>
      </p:sp>
    </p:spTree>
    <p:extLst>
      <p:ext uri="{BB962C8B-B14F-4D97-AF65-F5344CB8AC3E}">
        <p14:creationId xmlns:p14="http://schemas.microsoft.com/office/powerpoint/2010/main" val="114353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2590800" y="3581400"/>
            <a:ext cx="6756400" cy="1066800"/>
          </a:xfrm>
        </p:spPr>
        <p:txBody>
          <a:bodyPr anchor="ctr">
            <a:normAutofit/>
          </a:bodyPr>
          <a:lstStyle>
            <a:lvl1pPr marL="0" indent="0" algn="ctr">
              <a:buFont typeface="Arial" panose="020B0604020202020204" pitchFamily="34" charset="0"/>
              <a:buNone/>
              <a:defRPr sz="3599"/>
            </a:lvl1pPr>
          </a:lstStyle>
          <a:p>
            <a:pPr lvl="0"/>
            <a:r>
              <a:rPr lang="en-US"/>
              <a:t>Click to edit Master text styles</a:t>
            </a:r>
          </a:p>
        </p:txBody>
      </p:sp>
      <p:sp>
        <p:nvSpPr>
          <p:cNvPr id="13" name="Title 12"/>
          <p:cNvSpPr>
            <a:spLocks noGrp="1"/>
          </p:cNvSpPr>
          <p:nvPr>
            <p:ph type="title"/>
          </p:nvPr>
        </p:nvSpPr>
        <p:spPr>
          <a:xfrm>
            <a:off x="508000" y="533403"/>
            <a:ext cx="11176000" cy="2551093"/>
          </a:xfrm>
        </p:spPr>
        <p:txBody>
          <a:bodyPr>
            <a:normAutofit/>
          </a:bodyPr>
          <a:lstStyle>
            <a:lvl1pPr>
              <a:defRPr sz="5399"/>
            </a:lvl1pPr>
          </a:lstStyle>
          <a:p>
            <a:r>
              <a:rPr lang="en-US"/>
              <a:t>Click to edit Master title style</a:t>
            </a:r>
          </a:p>
        </p:txBody>
      </p:sp>
      <p:sp>
        <p:nvSpPr>
          <p:cNvPr id="4" name="Slide Number Placeholder 8">
            <a:extLst>
              <a:ext uri="{FF2B5EF4-FFF2-40B4-BE49-F238E27FC236}">
                <a16:creationId xmlns:a16="http://schemas.microsoft.com/office/drawing/2014/main" id="{CBE65957-A5A6-42F5-9740-F4E56DCF899B}"/>
              </a:ext>
            </a:extLst>
          </p:cNvPr>
          <p:cNvSpPr>
            <a:spLocks noGrp="1"/>
          </p:cNvSpPr>
          <p:nvPr>
            <p:ph type="sldNum" sz="quarter" idx="12"/>
          </p:nvPr>
        </p:nvSpPr>
        <p:spPr>
          <a:xfrm>
            <a:off x="11562349" y="0"/>
            <a:ext cx="543429" cy="325556"/>
          </a:xfrm>
        </p:spPr>
        <p:txBody>
          <a:bodyPr/>
          <a:lstStyle/>
          <a:p>
            <a:fld id="{1654B4FF-F69B-2342-AEB2-F78AA039659D}" type="slidenum">
              <a:rPr lang="en-US" smtClean="0"/>
              <a:t>‹#›</a:t>
            </a:fld>
            <a:endParaRPr lang="en-US"/>
          </a:p>
        </p:txBody>
      </p:sp>
    </p:spTree>
    <p:extLst>
      <p:ext uri="{BB962C8B-B14F-4D97-AF65-F5344CB8AC3E}">
        <p14:creationId xmlns:p14="http://schemas.microsoft.com/office/powerpoint/2010/main" val="14465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01489" y="616796"/>
            <a:ext cx="11250690" cy="757255"/>
          </a:xfrm>
          <a:prstGeom prst="rect">
            <a:avLst/>
          </a:prstGeom>
        </p:spPr>
        <p:txBody>
          <a:bodyPr lIns="0" tIns="0" rIns="0" bIns="0">
            <a:noAutofit/>
          </a:bodyPr>
          <a:lstStyle>
            <a:lvl1pPr marL="0" indent="0">
              <a:buNone/>
              <a:defRPr sz="1778" b="0">
                <a:solidFill>
                  <a:schemeClr val="tx2"/>
                </a:solidFill>
              </a:defRPr>
            </a:lvl1pPr>
          </a:lstStyle>
          <a:p>
            <a:pPr lvl="0"/>
            <a:r>
              <a:rPr lang="en-US" noProof="0"/>
              <a:t>Click to add subtitle</a:t>
            </a:r>
          </a:p>
        </p:txBody>
      </p:sp>
      <p:sp>
        <p:nvSpPr>
          <p:cNvPr id="14" name="Title Placeholder 1"/>
          <p:cNvSpPr>
            <a:spLocks noGrp="1"/>
          </p:cNvSpPr>
          <p:nvPr>
            <p:ph type="title"/>
          </p:nvPr>
        </p:nvSpPr>
        <p:spPr>
          <a:xfrm>
            <a:off x="101490" y="9728"/>
            <a:ext cx="11250689" cy="57378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101489" y="1527293"/>
            <a:ext cx="11250690" cy="471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Slide Number Placeholder 1">
            <a:extLst>
              <a:ext uri="{FF2B5EF4-FFF2-40B4-BE49-F238E27FC236}">
                <a16:creationId xmlns:a16="http://schemas.microsoft.com/office/drawing/2014/main" id="{B5F210B3-D561-49C4-B40B-35FE305792A0}"/>
              </a:ext>
            </a:extLst>
          </p:cNvPr>
          <p:cNvSpPr>
            <a:spLocks noGrp="1"/>
          </p:cNvSpPr>
          <p:nvPr>
            <p:ph type="sldNum" sz="quarter" idx="14"/>
          </p:nvPr>
        </p:nvSpPr>
        <p:spPr/>
        <p:txBody>
          <a:bodyPr/>
          <a:lstStyle/>
          <a:p>
            <a:fld id="{15B9BC6D-4618-43C5-911F-625754517375}" type="slidenum">
              <a:rPr lang="en-US" smtClean="0"/>
              <a:t>‹#›</a:t>
            </a:fld>
            <a:endParaRPr lang="en-US"/>
          </a:p>
        </p:txBody>
      </p:sp>
    </p:spTree>
    <p:extLst>
      <p:ext uri="{BB962C8B-B14F-4D97-AF65-F5344CB8AC3E}">
        <p14:creationId xmlns:p14="http://schemas.microsoft.com/office/powerpoint/2010/main" val="121983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222" y="14272"/>
            <a:ext cx="11031559"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6222" y="1261566"/>
            <a:ext cx="11031559" cy="51571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562349" y="0"/>
            <a:ext cx="543429" cy="325556"/>
          </a:xfrm>
          <a:prstGeom prst="rect">
            <a:avLst/>
          </a:prstGeom>
        </p:spPr>
        <p:txBody>
          <a:bodyPr vert="horz" lIns="91440" tIns="45720" rIns="91440" bIns="45720" rtlCol="0" anchor="ctr"/>
          <a:lstStyle>
            <a:lvl1pPr algn="r">
              <a:defRPr sz="2000">
                <a:solidFill>
                  <a:schemeClr val="tx2"/>
                </a:solidFill>
              </a:defRPr>
            </a:lvl1pPr>
          </a:lstStyle>
          <a:p>
            <a:fld id="{1654B4FF-F69B-2342-AEB2-F78AA039659D}" type="slidenum">
              <a:rPr lang="en-US" smtClean="0"/>
              <a:pPr/>
              <a:t>‹#›</a:t>
            </a:fld>
            <a:endParaRPr lang="en-US"/>
          </a:p>
        </p:txBody>
      </p:sp>
      <p:sp>
        <p:nvSpPr>
          <p:cNvPr id="9" name="Footer Placeholder 4">
            <a:extLst>
              <a:ext uri="{FF2B5EF4-FFF2-40B4-BE49-F238E27FC236}">
                <a16:creationId xmlns:a16="http://schemas.microsoft.com/office/drawing/2014/main" id="{EE43D812-5698-426B-A301-828ACAA04970}"/>
              </a:ext>
            </a:extLst>
          </p:cNvPr>
          <p:cNvSpPr txBox="1">
            <a:spLocks/>
          </p:cNvSpPr>
          <p:nvPr userDrawn="1"/>
        </p:nvSpPr>
        <p:spPr>
          <a:xfrm>
            <a:off x="8820721" y="6629400"/>
            <a:ext cx="3385457" cy="228600"/>
          </a:xfrm>
          <a:prstGeom prst="rect">
            <a:avLst/>
          </a:prstGeom>
        </p:spPr>
        <p:txBody>
          <a:bodyPr anchor="ctr"/>
          <a:lstStyle>
            <a:defPPr>
              <a:defRPr lang="en-US"/>
            </a:defPPr>
            <a:lvl1pPr marL="0" algn="ctr" defTabSz="914400" rtl="0" eaLnBrk="1" latinLnBrk="0" hangingPunct="1">
              <a:defRPr sz="1400" i="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194"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9C73D"/>
                </a:solidFill>
                <a:effectLst/>
                <a:uLnTx/>
                <a:uFillTx/>
                <a:latin typeface="Calibri"/>
                <a:ea typeface="+mn-ea"/>
                <a:cs typeface="+mn-cs"/>
              </a:rPr>
              <a:t>Investing for tomorrow,</a:t>
            </a:r>
            <a:r>
              <a:rPr kumimoji="0" lang="en-US" sz="1400" b="1" i="1" u="none" strike="noStrike" kern="1200" cap="none" spc="0" normalizeH="0" baseline="0" noProof="0">
                <a:ln>
                  <a:noFill/>
                </a:ln>
                <a:solidFill>
                  <a:srgbClr val="A4CF47"/>
                </a:solidFill>
                <a:effectLst/>
                <a:uLnTx/>
                <a:uFillTx/>
                <a:latin typeface="Calibri"/>
                <a:ea typeface="+mn-ea"/>
                <a:cs typeface="+mn-cs"/>
              </a:rPr>
              <a:t> </a:t>
            </a:r>
            <a:r>
              <a:rPr kumimoji="0" lang="en-US" sz="1400" b="1" i="1" u="none" strike="noStrike" kern="1200" cap="none" spc="0" normalizeH="0" baseline="0" noProof="0">
                <a:ln>
                  <a:noFill/>
                </a:ln>
                <a:solidFill>
                  <a:srgbClr val="D8892A"/>
                </a:solidFill>
                <a:effectLst/>
                <a:uLnTx/>
                <a:uFillTx/>
                <a:latin typeface="Calibri"/>
                <a:ea typeface="+mn-ea"/>
                <a:cs typeface="+mn-cs"/>
              </a:rPr>
              <a:t>delivering today</a:t>
            </a:r>
            <a:r>
              <a:rPr kumimoji="0" lang="en-US" sz="1400" b="0" i="1" u="none" strike="noStrike" kern="1200" cap="none" spc="0" normalizeH="0" baseline="0" noProof="0">
                <a:ln>
                  <a:noFill/>
                </a:ln>
                <a:solidFill>
                  <a:srgbClr val="D8892A"/>
                </a:solidFill>
                <a:effectLst/>
                <a:uLnTx/>
                <a:uFillTx/>
                <a:latin typeface="Calibri"/>
                <a:ea typeface="+mn-ea"/>
                <a:cs typeface="+mn-cs"/>
              </a:rPr>
              <a:t>.</a:t>
            </a:r>
          </a:p>
        </p:txBody>
      </p:sp>
      <p:pic>
        <p:nvPicPr>
          <p:cNvPr id="5" name="Picture 4">
            <a:extLst>
              <a:ext uri="{FF2B5EF4-FFF2-40B4-BE49-F238E27FC236}">
                <a16:creationId xmlns:a16="http://schemas.microsoft.com/office/drawing/2014/main" id="{096796E3-CD73-4204-32DF-6437B774FA99}"/>
              </a:ext>
            </a:extLst>
          </p:cNvPr>
          <p:cNvPicPr>
            <a:picLocks noChangeAspect="1"/>
          </p:cNvPicPr>
          <p:nvPr userDrawn="1"/>
        </p:nvPicPr>
        <p:blipFill>
          <a:blip r:embed="rId23"/>
          <a:stretch>
            <a:fillRect/>
          </a:stretch>
        </p:blipFill>
        <p:spPr>
          <a:xfrm>
            <a:off x="11117781" y="5843016"/>
            <a:ext cx="1061149" cy="804260"/>
          </a:xfrm>
          <a:prstGeom prst="rect">
            <a:avLst/>
          </a:prstGeom>
        </p:spPr>
      </p:pic>
    </p:spTree>
    <p:extLst>
      <p:ext uri="{BB962C8B-B14F-4D97-AF65-F5344CB8AC3E}">
        <p14:creationId xmlns:p14="http://schemas.microsoft.com/office/powerpoint/2010/main" val="129481936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69" r:id="rId16"/>
    <p:sldLayoutId id="2147483670" r:id="rId17"/>
    <p:sldLayoutId id="2147483671" r:id="rId18"/>
    <p:sldLayoutId id="2147483672" r:id="rId19"/>
    <p:sldLayoutId id="2147483673" r:id="rId20"/>
    <p:sldLayoutId id="2147483674"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646" rtl="0" eaLnBrk="1" latinLnBrk="0" hangingPunct="1">
        <a:lnSpc>
          <a:spcPct val="90000"/>
        </a:lnSpc>
        <a:spcBef>
          <a:spcPct val="0"/>
        </a:spcBef>
        <a:buNone/>
        <a:defRPr sz="3999" kern="1200" cap="all" baseline="0">
          <a:solidFill>
            <a:srgbClr val="057D8E"/>
          </a:solidFill>
          <a:latin typeface="+mj-lt"/>
          <a:ea typeface="+mj-ea"/>
          <a:cs typeface="+mj-cs"/>
        </a:defRPr>
      </a:lvl1pPr>
    </p:titleStyle>
    <p:bodyStyle>
      <a:lvl1pPr marL="205694" indent="-171412" algn="l" defTabSz="685646" rtl="0" eaLnBrk="1" latinLnBrk="0" hangingPunct="1">
        <a:lnSpc>
          <a:spcPct val="90000"/>
        </a:lnSpc>
        <a:spcBef>
          <a:spcPts val="1351"/>
        </a:spcBef>
        <a:buClr>
          <a:srgbClr val="D8892A"/>
        </a:buClr>
        <a:buSzPct val="100000"/>
        <a:buFont typeface="Arial" pitchFamily="34" charset="0"/>
        <a:buChar char="▪"/>
        <a:defRPr sz="2000" kern="1200">
          <a:solidFill>
            <a:schemeClr val="tx1"/>
          </a:solidFill>
          <a:latin typeface="+mn-lt"/>
          <a:ea typeface="+mn-ea"/>
          <a:cs typeface="+mn-cs"/>
        </a:defRPr>
      </a:lvl1pPr>
      <a:lvl2pPr marL="445671" indent="-171412" algn="l" defTabSz="685646" rtl="0" eaLnBrk="1" latinLnBrk="0" hangingPunct="1">
        <a:lnSpc>
          <a:spcPct val="90000"/>
        </a:lnSpc>
        <a:spcBef>
          <a:spcPts val="600"/>
        </a:spcBef>
        <a:buClr>
          <a:srgbClr val="D8892A"/>
        </a:buClr>
        <a:buSzPct val="100000"/>
        <a:buFont typeface="Arial" pitchFamily="34" charset="0"/>
        <a:buChar char="▪"/>
        <a:defRPr sz="2000" kern="1200">
          <a:solidFill>
            <a:schemeClr val="tx1"/>
          </a:solidFill>
          <a:latin typeface="+mn-lt"/>
          <a:ea typeface="+mn-ea"/>
          <a:cs typeface="+mn-cs"/>
        </a:defRPr>
      </a:lvl2pPr>
      <a:lvl3pPr marL="685646" indent="-171412" algn="l" defTabSz="685646" rtl="0" eaLnBrk="1" latinLnBrk="0" hangingPunct="1">
        <a:lnSpc>
          <a:spcPct val="90000"/>
        </a:lnSpc>
        <a:spcBef>
          <a:spcPts val="600"/>
        </a:spcBef>
        <a:buClr>
          <a:srgbClr val="D8892A"/>
        </a:buClr>
        <a:buSzPct val="100000"/>
        <a:buFont typeface="Arial" pitchFamily="34" charset="0"/>
        <a:buChar char="▪"/>
        <a:defRPr sz="2000" kern="1200">
          <a:solidFill>
            <a:schemeClr val="tx1"/>
          </a:solidFill>
          <a:latin typeface="+mn-lt"/>
          <a:ea typeface="+mn-ea"/>
          <a:cs typeface="+mn-cs"/>
        </a:defRPr>
      </a:lvl3pPr>
      <a:lvl4pPr marL="891340" indent="-137130" algn="l" defTabSz="685646" rtl="0" eaLnBrk="1" latinLnBrk="0" hangingPunct="1">
        <a:lnSpc>
          <a:spcPct val="90000"/>
        </a:lnSpc>
        <a:spcBef>
          <a:spcPts val="600"/>
        </a:spcBef>
        <a:buClr>
          <a:srgbClr val="D8892A"/>
        </a:buClr>
        <a:buSzPct val="100000"/>
        <a:buFont typeface="Arial" pitchFamily="34" charset="0"/>
        <a:buChar char="▪"/>
        <a:defRPr sz="2000" kern="1200">
          <a:solidFill>
            <a:schemeClr val="tx1"/>
          </a:solidFill>
          <a:latin typeface="+mn-lt"/>
          <a:ea typeface="+mn-ea"/>
          <a:cs typeface="+mn-cs"/>
        </a:defRPr>
      </a:lvl4pPr>
      <a:lvl5pPr marL="1097034" indent="-137130" algn="l" defTabSz="685646" rtl="0" eaLnBrk="1" latinLnBrk="0" hangingPunct="1">
        <a:lnSpc>
          <a:spcPct val="90000"/>
        </a:lnSpc>
        <a:spcBef>
          <a:spcPts val="600"/>
        </a:spcBef>
        <a:buClr>
          <a:srgbClr val="D8892A"/>
        </a:buClr>
        <a:buSzPct val="100000"/>
        <a:buFont typeface="Arial" pitchFamily="34" charset="0"/>
        <a:buChar char="▪"/>
        <a:defRPr sz="2000" kern="1200">
          <a:solidFill>
            <a:schemeClr val="tx1"/>
          </a:solidFill>
          <a:latin typeface="+mn-lt"/>
          <a:ea typeface="+mn-ea"/>
          <a:cs typeface="+mn-cs"/>
        </a:defRPr>
      </a:lvl5pPr>
      <a:lvl6pPr marL="1268445" indent="-137130" algn="l" defTabSz="685646" rtl="0" eaLnBrk="1" latinLnBrk="0" hangingPunct="1">
        <a:lnSpc>
          <a:spcPct val="90000"/>
        </a:lnSpc>
        <a:spcBef>
          <a:spcPts val="600"/>
        </a:spcBef>
        <a:buClr>
          <a:schemeClr val="accent1">
            <a:lumMod val="50000"/>
          </a:schemeClr>
        </a:buClr>
        <a:buSzPct val="100000"/>
        <a:buFont typeface="Arial" pitchFamily="34" charset="0"/>
        <a:buChar char="▪"/>
        <a:defRPr sz="1051" kern="1200">
          <a:solidFill>
            <a:schemeClr val="tx1"/>
          </a:solidFill>
          <a:latin typeface="+mn-lt"/>
          <a:ea typeface="+mn-ea"/>
          <a:cs typeface="+mn-cs"/>
        </a:defRPr>
      </a:lvl6pPr>
      <a:lvl7pPr marL="1439856" indent="-137130" algn="l" defTabSz="685646" rtl="0" eaLnBrk="1" latinLnBrk="0" hangingPunct="1">
        <a:lnSpc>
          <a:spcPct val="90000"/>
        </a:lnSpc>
        <a:spcBef>
          <a:spcPts val="600"/>
        </a:spcBef>
        <a:buClr>
          <a:schemeClr val="accent1">
            <a:lumMod val="50000"/>
          </a:schemeClr>
        </a:buClr>
        <a:buSzPct val="100000"/>
        <a:buFont typeface="Arial" pitchFamily="34" charset="0"/>
        <a:buChar char="▪"/>
        <a:defRPr sz="1051" kern="1200">
          <a:solidFill>
            <a:schemeClr val="tx1"/>
          </a:solidFill>
          <a:latin typeface="+mn-lt"/>
          <a:ea typeface="+mn-ea"/>
          <a:cs typeface="+mn-cs"/>
        </a:defRPr>
      </a:lvl7pPr>
      <a:lvl8pPr marL="1611268" indent="-137130" algn="l" defTabSz="685646" rtl="0" eaLnBrk="1" latinLnBrk="0" hangingPunct="1">
        <a:lnSpc>
          <a:spcPct val="90000"/>
        </a:lnSpc>
        <a:spcBef>
          <a:spcPts val="600"/>
        </a:spcBef>
        <a:buClr>
          <a:schemeClr val="accent1">
            <a:lumMod val="50000"/>
          </a:schemeClr>
        </a:buClr>
        <a:buSzPct val="100000"/>
        <a:buFont typeface="Arial" pitchFamily="34" charset="0"/>
        <a:buChar char="▪"/>
        <a:defRPr sz="1051" kern="1200">
          <a:solidFill>
            <a:schemeClr val="tx1"/>
          </a:solidFill>
          <a:latin typeface="+mn-lt"/>
          <a:ea typeface="+mn-ea"/>
          <a:cs typeface="+mn-cs"/>
        </a:defRPr>
      </a:lvl8pPr>
      <a:lvl9pPr marL="1782678" indent="-137130" algn="l" defTabSz="685646" rtl="0" eaLnBrk="1" latinLnBrk="0" hangingPunct="1">
        <a:lnSpc>
          <a:spcPct val="90000"/>
        </a:lnSpc>
        <a:spcBef>
          <a:spcPts val="600"/>
        </a:spcBef>
        <a:buClr>
          <a:schemeClr val="accent1">
            <a:lumMod val="50000"/>
          </a:schemeClr>
        </a:buClr>
        <a:buSzPct val="100000"/>
        <a:buFont typeface="Arial" pitchFamily="34" charset="0"/>
        <a:buChar char="▪"/>
        <a:defRPr sz="1051" kern="1200">
          <a:solidFill>
            <a:schemeClr val="tx1"/>
          </a:solidFill>
          <a:latin typeface="+mn-lt"/>
          <a:ea typeface="+mn-ea"/>
          <a:cs typeface="+mn-cs"/>
        </a:defRPr>
      </a:lvl9pPr>
    </p:bodyStyle>
    <p:otherStyle>
      <a:defPPr>
        <a:defRPr lang="en-US"/>
      </a:defPPr>
      <a:lvl1pPr marL="0" algn="l" defTabSz="685646" rtl="0" eaLnBrk="1" latinLnBrk="0" hangingPunct="1">
        <a:defRPr sz="1351" kern="1200">
          <a:solidFill>
            <a:schemeClr val="tx1"/>
          </a:solidFill>
          <a:latin typeface="+mn-lt"/>
          <a:ea typeface="+mn-ea"/>
          <a:cs typeface="+mn-cs"/>
        </a:defRPr>
      </a:lvl1pPr>
      <a:lvl2pPr marL="342822" algn="l" defTabSz="685646" rtl="0" eaLnBrk="1" latinLnBrk="0" hangingPunct="1">
        <a:defRPr sz="1351" kern="1200">
          <a:solidFill>
            <a:schemeClr val="tx1"/>
          </a:solidFill>
          <a:latin typeface="+mn-lt"/>
          <a:ea typeface="+mn-ea"/>
          <a:cs typeface="+mn-cs"/>
        </a:defRPr>
      </a:lvl2pPr>
      <a:lvl3pPr marL="685646" algn="l" defTabSz="685646" rtl="0" eaLnBrk="1" latinLnBrk="0" hangingPunct="1">
        <a:defRPr sz="1351" kern="1200">
          <a:solidFill>
            <a:schemeClr val="tx1"/>
          </a:solidFill>
          <a:latin typeface="+mn-lt"/>
          <a:ea typeface="+mn-ea"/>
          <a:cs typeface="+mn-cs"/>
        </a:defRPr>
      </a:lvl3pPr>
      <a:lvl4pPr marL="1028468" algn="l" defTabSz="685646" rtl="0" eaLnBrk="1" latinLnBrk="0" hangingPunct="1">
        <a:defRPr sz="1351" kern="1200">
          <a:solidFill>
            <a:schemeClr val="tx1"/>
          </a:solidFill>
          <a:latin typeface="+mn-lt"/>
          <a:ea typeface="+mn-ea"/>
          <a:cs typeface="+mn-cs"/>
        </a:defRPr>
      </a:lvl4pPr>
      <a:lvl5pPr marL="1371292" algn="l" defTabSz="685646" rtl="0" eaLnBrk="1" latinLnBrk="0" hangingPunct="1">
        <a:defRPr sz="1351" kern="1200">
          <a:solidFill>
            <a:schemeClr val="tx1"/>
          </a:solidFill>
          <a:latin typeface="+mn-lt"/>
          <a:ea typeface="+mn-ea"/>
          <a:cs typeface="+mn-cs"/>
        </a:defRPr>
      </a:lvl5pPr>
      <a:lvl6pPr marL="1714114" algn="l" defTabSz="685646" rtl="0" eaLnBrk="1" latinLnBrk="0" hangingPunct="1">
        <a:defRPr sz="1351" kern="1200">
          <a:solidFill>
            <a:schemeClr val="tx1"/>
          </a:solidFill>
          <a:latin typeface="+mn-lt"/>
          <a:ea typeface="+mn-ea"/>
          <a:cs typeface="+mn-cs"/>
        </a:defRPr>
      </a:lvl6pPr>
      <a:lvl7pPr marL="2056938" algn="l" defTabSz="685646" rtl="0" eaLnBrk="1" latinLnBrk="0" hangingPunct="1">
        <a:defRPr sz="1351" kern="1200">
          <a:solidFill>
            <a:schemeClr val="tx1"/>
          </a:solidFill>
          <a:latin typeface="+mn-lt"/>
          <a:ea typeface="+mn-ea"/>
          <a:cs typeface="+mn-cs"/>
        </a:defRPr>
      </a:lvl7pPr>
      <a:lvl8pPr marL="2399760" algn="l" defTabSz="685646" rtl="0" eaLnBrk="1" latinLnBrk="0" hangingPunct="1">
        <a:defRPr sz="1351" kern="1200">
          <a:solidFill>
            <a:schemeClr val="tx1"/>
          </a:solidFill>
          <a:latin typeface="+mn-lt"/>
          <a:ea typeface="+mn-ea"/>
          <a:cs typeface="+mn-cs"/>
        </a:defRPr>
      </a:lvl8pPr>
      <a:lvl9pPr marL="2742582" algn="l" defTabSz="685646"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2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3" Type="http://schemas.openxmlformats.org/officeDocument/2006/relationships/hyperlink" Target="http://www.positivepsychology.org/" TargetMode="External"/><Relationship Id="rId2" Type="http://schemas.openxmlformats.org/officeDocument/2006/relationships/hyperlink" Target="http://www.beachcenter.org/research/"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http://www.dimagine.com/page75.html" TargetMode="External"/><Relationship Id="rId3" Type="http://schemas.openxmlformats.org/officeDocument/2006/relationships/hyperlink" Target="http://www.dimagine.com/page68.html" TargetMode="External"/><Relationship Id="rId7" Type="http://schemas.openxmlformats.org/officeDocument/2006/relationships/hyperlink" Target="http://www.dimagine.com/page74.html" TargetMode="External"/><Relationship Id="rId2" Type="http://schemas.openxmlformats.org/officeDocument/2006/relationships/hyperlink" Target="http://www.dimagine.com/page64.html" TargetMode="External"/><Relationship Id="rId1" Type="http://schemas.openxmlformats.org/officeDocument/2006/relationships/slideLayout" Target="../slideLayouts/slideLayout3.xml"/><Relationship Id="rId6" Type="http://schemas.openxmlformats.org/officeDocument/2006/relationships/hyperlink" Target="http://www.dimagine.com/page73.html" TargetMode="External"/><Relationship Id="rId5" Type="http://schemas.openxmlformats.org/officeDocument/2006/relationships/hyperlink" Target="http://www.dimagine.com/page72.html" TargetMode="External"/><Relationship Id="rId4" Type="http://schemas.openxmlformats.org/officeDocument/2006/relationships/hyperlink" Target="http://www.dimagine.com/page70.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heather.clark@hca.nm.gov" TargetMode="Externa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mailto:Jason.k.buckles@gmail.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882276"/>
            <a:ext cx="11125200" cy="914400"/>
          </a:xfrm>
        </p:spPr>
        <p:txBody>
          <a:bodyPr>
            <a:normAutofit/>
          </a:bodyPr>
          <a:lstStyle/>
          <a:p>
            <a:pPr>
              <a:lnSpc>
                <a:spcPct val="100000"/>
              </a:lnSpc>
            </a:pPr>
            <a:r>
              <a:rPr lang="en-US" dirty="0"/>
              <a:t>Beyond the ABC’S Day 1</a:t>
            </a:r>
          </a:p>
        </p:txBody>
      </p:sp>
      <p:sp>
        <p:nvSpPr>
          <p:cNvPr id="3" name="Subtitle 2"/>
          <p:cNvSpPr>
            <a:spLocks noGrp="1"/>
          </p:cNvSpPr>
          <p:nvPr>
            <p:ph type="subTitle" idx="1"/>
          </p:nvPr>
        </p:nvSpPr>
        <p:spPr>
          <a:xfrm>
            <a:off x="548139" y="5796677"/>
            <a:ext cx="11125200" cy="571500"/>
          </a:xfrm>
        </p:spPr>
        <p:txBody>
          <a:bodyPr anchor="ctr">
            <a:normAutofit/>
          </a:bodyPr>
          <a:lstStyle/>
          <a:p>
            <a:r>
              <a:rPr lang="en-US" sz="2500" dirty="0"/>
              <a:t>DDSD / Bureau of behavioral support</a:t>
            </a:r>
          </a:p>
        </p:txBody>
      </p:sp>
      <p:pic>
        <p:nvPicPr>
          <p:cNvPr id="24" name="Picture Placeholder 23" descr="A doctor talking to a patient&#10;&#10;Description automatically generated with low confidence">
            <a:extLst>
              <a:ext uri="{FF2B5EF4-FFF2-40B4-BE49-F238E27FC236}">
                <a16:creationId xmlns:a16="http://schemas.microsoft.com/office/drawing/2014/main" id="{B3D338D4-7762-ED81-237A-FFA15207AAA8}"/>
              </a:ext>
            </a:extLst>
          </p:cNvPr>
          <p:cNvPicPr>
            <a:picLocks noGrp="1" noChangeAspect="1"/>
          </p:cNvPicPr>
          <p:nvPr>
            <p:ph type="pic" idx="12"/>
          </p:nvPr>
        </p:nvPicPr>
        <p:blipFill>
          <a:blip r:embed="rId3" cstate="hqprint">
            <a:extLst>
              <a:ext uri="{28A0092B-C50C-407E-A947-70E740481C1C}">
                <a14:useLocalDpi xmlns:a14="http://schemas.microsoft.com/office/drawing/2010/main"/>
              </a:ext>
            </a:extLst>
          </a:blip>
          <a:srcRect/>
          <a:stretch>
            <a:fillRect/>
          </a:stretch>
        </p:blipFill>
        <p:spPr>
          <a:xfrm>
            <a:off x="8168640" y="2"/>
            <a:ext cx="4023360" cy="4745736"/>
          </a:xfrm>
        </p:spPr>
      </p:pic>
      <p:pic>
        <p:nvPicPr>
          <p:cNvPr id="7" name="Picture Placeholder 6" descr="A picture containing outdoor, tree, person, grass&#10;&#10;Description automatically generated">
            <a:extLst>
              <a:ext uri="{FF2B5EF4-FFF2-40B4-BE49-F238E27FC236}">
                <a16:creationId xmlns:a16="http://schemas.microsoft.com/office/drawing/2014/main" id="{CBF0E026-21DA-2EC7-1B3F-DEC6F0C2FFEC}"/>
              </a:ext>
            </a:extLst>
          </p:cNvPr>
          <p:cNvPicPr>
            <a:picLocks noGrp="1" noChangeAspect="1"/>
          </p:cNvPicPr>
          <p:nvPr>
            <p:ph type="pic" idx="10"/>
          </p:nvPr>
        </p:nvPicPr>
        <p:blipFill>
          <a:blip r:embed="rId4"/>
          <a:srcRect t="322" b="322"/>
          <a:stretch>
            <a:fillRect/>
          </a:stretch>
        </p:blipFill>
        <p:spPr/>
      </p:pic>
      <p:pic>
        <p:nvPicPr>
          <p:cNvPr id="4" name="Picture 3">
            <a:extLst>
              <a:ext uri="{FF2B5EF4-FFF2-40B4-BE49-F238E27FC236}">
                <a16:creationId xmlns:a16="http://schemas.microsoft.com/office/drawing/2014/main" id="{32EAD3F5-044A-4131-AB57-D8ECA539D2EE}"/>
              </a:ext>
            </a:extLst>
          </p:cNvPr>
          <p:cNvPicPr>
            <a:picLocks noChangeAspect="1"/>
          </p:cNvPicPr>
          <p:nvPr/>
        </p:nvPicPr>
        <p:blipFill rotWithShape="1">
          <a:blip r:embed="rId5"/>
          <a:srcRect l="8887" r="6858"/>
          <a:stretch/>
        </p:blipFill>
        <p:spPr>
          <a:xfrm>
            <a:off x="4099059" y="15309"/>
            <a:ext cx="4023360" cy="4775198"/>
          </a:xfrm>
          <a:prstGeom prst="rect">
            <a:avLst/>
          </a:prstGeom>
        </p:spPr>
      </p:pic>
    </p:spTree>
    <p:extLst>
      <p:ext uri="{BB962C8B-B14F-4D97-AF65-F5344CB8AC3E}">
        <p14:creationId xmlns:p14="http://schemas.microsoft.com/office/powerpoint/2010/main" val="345990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06ABA4-F481-4B94-A24D-555CC8797884}"/>
              </a:ext>
            </a:extLst>
          </p:cNvPr>
          <p:cNvSpPr>
            <a:spLocks noGrp="1"/>
          </p:cNvSpPr>
          <p:nvPr>
            <p:ph type="title"/>
          </p:nvPr>
        </p:nvSpPr>
        <p:spPr/>
        <p:txBody>
          <a:bodyPr/>
          <a:lstStyle/>
          <a:p>
            <a:r>
              <a:rPr lang="en-US" dirty="0"/>
              <a:t>The Organization of BBS</a:t>
            </a:r>
          </a:p>
        </p:txBody>
      </p:sp>
      <p:graphicFrame>
        <p:nvGraphicFramePr>
          <p:cNvPr id="6" name="Content Placeholder 5">
            <a:extLst>
              <a:ext uri="{FF2B5EF4-FFF2-40B4-BE49-F238E27FC236}">
                <a16:creationId xmlns:a16="http://schemas.microsoft.com/office/drawing/2014/main" id="{ADD47B3E-9C88-455B-ABC7-548E45763215}"/>
              </a:ext>
            </a:extLst>
          </p:cNvPr>
          <p:cNvGraphicFramePr>
            <a:graphicFrameLocks noGrp="1"/>
          </p:cNvGraphicFramePr>
          <p:nvPr>
            <p:ph idx="1"/>
            <p:extLst>
              <p:ext uri="{D42A27DB-BD31-4B8C-83A1-F6EECF244321}">
                <p14:modId xmlns:p14="http://schemas.microsoft.com/office/powerpoint/2010/main" val="2599901302"/>
              </p:ext>
            </p:extLst>
          </p:nvPr>
        </p:nvGraphicFramePr>
        <p:xfrm>
          <a:off x="2152650" y="1690689"/>
          <a:ext cx="8038272" cy="4005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dirty="0"/>
              <a:t>Behavioral Crisis Intervention Plan</a:t>
            </a:r>
          </a:p>
        </p:txBody>
      </p:sp>
      <p:sp>
        <p:nvSpPr>
          <p:cNvPr id="74755" name="Rectangle 3"/>
          <p:cNvSpPr>
            <a:spLocks noGrp="1" noChangeArrowheads="1"/>
          </p:cNvSpPr>
          <p:nvPr>
            <p:ph idx="1"/>
          </p:nvPr>
        </p:nvSpPr>
        <p:spPr/>
        <p:txBody>
          <a:bodyPr>
            <a:normAutofit/>
          </a:bodyPr>
          <a:lstStyle/>
          <a:p>
            <a:r>
              <a:rPr lang="en-US" dirty="0"/>
              <a:t>The Behavioral Crisis Intervention Plan will clearly identify:</a:t>
            </a:r>
          </a:p>
          <a:p>
            <a:pPr lvl="1"/>
            <a:r>
              <a:rPr lang="en-US" dirty="0"/>
              <a:t>Specific behavioral indicators prompting each strategy,</a:t>
            </a:r>
          </a:p>
          <a:p>
            <a:pPr lvl="1"/>
            <a:r>
              <a:rPr lang="en-US" dirty="0"/>
              <a:t>Specific behavioral indicators prompting suspension of each strategy.</a:t>
            </a:r>
          </a:p>
          <a:p>
            <a:r>
              <a:rPr lang="en-US" dirty="0"/>
              <a:t>The Behavior Support Consultant is also responsible for:</a:t>
            </a:r>
          </a:p>
          <a:p>
            <a:pPr lvl="1"/>
            <a:r>
              <a:rPr lang="en-US" dirty="0"/>
              <a:t>Examining contributing factors leading to crisis events. The intention of post-crisis examination is to enhance prevention and intervention strategies within the Positive Support Plan. </a:t>
            </a:r>
          </a:p>
          <a:p>
            <a:r>
              <a:rPr lang="en-US" dirty="0"/>
              <a:t>The Behavior Support Consultant is responsible for:</a:t>
            </a:r>
          </a:p>
          <a:p>
            <a:pPr lvl="1"/>
            <a:r>
              <a:rPr lang="en-US" dirty="0"/>
              <a:t>Describing the frequency of crisis intervention and the resulting process for evaluating and interpreting crisis events, including any recommendations, in the Positive Support Plan Semi Annual Report.</a:t>
            </a:r>
          </a:p>
          <a:p>
            <a:r>
              <a:rPr lang="en-US" dirty="0"/>
              <a:t>TIPS: </a:t>
            </a:r>
          </a:p>
          <a:p>
            <a:pPr lvl="1"/>
            <a:r>
              <a:rPr lang="en-US" dirty="0"/>
              <a:t>Create the BCIP with all members of the team willing to participate</a:t>
            </a:r>
          </a:p>
          <a:p>
            <a:pPr lvl="1"/>
            <a:r>
              <a:rPr lang="en-US" dirty="0"/>
              <a:t>Capture what they see as clear/observable indicators of ‘build-up’ as well as what they say works (within reason considering the effect of aversives)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189508" y="174033"/>
            <a:ext cx="7812985" cy="880578"/>
          </a:xfrm>
        </p:spPr>
        <p:txBody>
          <a:bodyPr>
            <a:normAutofit fontScale="90000"/>
          </a:bodyPr>
          <a:lstStyle/>
          <a:p>
            <a:r>
              <a:rPr lang="en-US" dirty="0"/>
              <a:t>Behavioral Crisis Intervention Plan</a:t>
            </a:r>
            <a:br>
              <a:rPr lang="en-US" dirty="0"/>
            </a:br>
            <a:r>
              <a:rPr lang="en-US" dirty="0"/>
              <a:t>- Example </a:t>
            </a:r>
          </a:p>
        </p:txBody>
      </p:sp>
      <p:graphicFrame>
        <p:nvGraphicFramePr>
          <p:cNvPr id="5" name="Content Placeholder 4"/>
          <p:cNvGraphicFramePr>
            <a:graphicFrameLocks noGrp="1"/>
          </p:cNvGraphicFramePr>
          <p:nvPr>
            <p:ph idx="1"/>
          </p:nvPr>
        </p:nvGraphicFramePr>
        <p:xfrm>
          <a:off x="2535115" y="1245704"/>
          <a:ext cx="7602796" cy="4249489"/>
        </p:xfrm>
        <a:graphic>
          <a:graphicData uri="http://schemas.openxmlformats.org/drawingml/2006/table">
            <a:tbl>
              <a:tblPr firstRow="1" bandRow="1">
                <a:tableStyleId>{5C22544A-7EE6-4342-B048-85BDC9FD1C3A}</a:tableStyleId>
              </a:tblPr>
              <a:tblGrid>
                <a:gridCol w="2520312">
                  <a:extLst>
                    <a:ext uri="{9D8B030D-6E8A-4147-A177-3AD203B41FA5}">
                      <a16:colId xmlns:a16="http://schemas.microsoft.com/office/drawing/2014/main" val="20000"/>
                    </a:ext>
                  </a:extLst>
                </a:gridCol>
                <a:gridCol w="2541242">
                  <a:extLst>
                    <a:ext uri="{9D8B030D-6E8A-4147-A177-3AD203B41FA5}">
                      <a16:colId xmlns:a16="http://schemas.microsoft.com/office/drawing/2014/main" val="20001"/>
                    </a:ext>
                  </a:extLst>
                </a:gridCol>
                <a:gridCol w="2541242">
                  <a:extLst>
                    <a:ext uri="{9D8B030D-6E8A-4147-A177-3AD203B41FA5}">
                      <a16:colId xmlns:a16="http://schemas.microsoft.com/office/drawing/2014/main" val="20002"/>
                    </a:ext>
                  </a:extLst>
                </a:gridCol>
              </a:tblGrid>
              <a:tr h="453482">
                <a:tc>
                  <a: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OBSERVABLE BEHAVIOR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LEVEL OF INTENSITY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CLEAR STAFF GUIDLINE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0"/>
                  </a:ext>
                </a:extLst>
              </a:tr>
              <a:tr h="842179">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Smiling, Joking, Singing, Participates Easily</a:t>
                      </a:r>
                    </a:p>
                  </a:txBody>
                  <a:tcPr/>
                </a:tc>
                <a:tc>
                  <a: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GENERAL SUPPORT</a:t>
                      </a:r>
                    </a:p>
                  </a:txBody>
                  <a:tcPr anchor="ctr"/>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Follow PBSP; Teach problem solving; </a:t>
                      </a:r>
                    </a:p>
                  </a:txBody>
                  <a:tcPr/>
                </a:tc>
                <a:extLst>
                  <a:ext uri="{0D108BD9-81ED-4DB2-BD59-A6C34878D82A}">
                    <a16:rowId xmlns:a16="http://schemas.microsoft.com/office/drawing/2014/main" val="10001"/>
                  </a:ext>
                </a:extLst>
              </a:tr>
              <a:tr h="711790">
                <a:tc>
                  <a: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Yells, swears, threatens actions</a:t>
                      </a:r>
                    </a:p>
                  </a:txBody>
                  <a:tcPr/>
                </a:tc>
                <a:tc>
                  <a: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ALERT</a:t>
                      </a:r>
                    </a:p>
                  </a:txBody>
                  <a:tcPr anchor="ctr"/>
                </a:tc>
                <a:tc>
                  <a: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Calm yourself; limited activities</a:t>
                      </a:r>
                    </a:p>
                  </a:txBody>
                  <a:tcPr/>
                </a:tc>
                <a:extLst>
                  <a:ext uri="{0D108BD9-81ED-4DB2-BD59-A6C34878D82A}">
                    <a16:rowId xmlns:a16="http://schemas.microsoft.com/office/drawing/2014/main" val="10002"/>
                  </a:ext>
                </a:extLst>
              </a:tr>
              <a:tr h="694592">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Furrowed Brow, Little humor; Complaining; Refusing enjoyed activities</a:t>
                      </a:r>
                    </a:p>
                  </a:txBody>
                  <a:tcPr/>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AWARE</a:t>
                      </a:r>
                    </a:p>
                  </a:txBody>
                  <a:tcPr anchor="ctr"/>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Provide Space; Remind of skills; Reduce requests; </a:t>
                      </a:r>
                    </a:p>
                  </a:txBody>
                  <a:tcPr/>
                </a:tc>
                <a:extLst>
                  <a:ext uri="{0D108BD9-81ED-4DB2-BD59-A6C34878D82A}">
                    <a16:rowId xmlns:a16="http://schemas.microsoft.com/office/drawing/2014/main" val="10003"/>
                  </a:ext>
                </a:extLst>
              </a:tr>
              <a:tr h="842179">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Decreased phys. Distance with angry statements, attempts aggressive action; </a:t>
                      </a:r>
                    </a:p>
                  </a:txBody>
                  <a:tcPr/>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ACTION</a:t>
                      </a:r>
                    </a:p>
                  </a:txBody>
                  <a:tcPr anchor="ctr"/>
                </a:tc>
                <a:tc>
                  <a: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Calm yourself; Use geographic positioning and or stimulus change; eliminate demands/requests; emergency physical restraint as last resort</a:t>
                      </a:r>
                    </a:p>
                  </a:txBody>
                  <a:tcPr/>
                </a:tc>
                <a:extLst>
                  <a:ext uri="{0D108BD9-81ED-4DB2-BD59-A6C34878D82A}">
                    <a16:rowId xmlns:a16="http://schemas.microsoft.com/office/drawing/2014/main" val="10004"/>
                  </a:ext>
                </a:extLst>
              </a:tr>
              <a:tr h="705267">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Clear physical risk; Below continues in intensity or severity; Law violation; </a:t>
                      </a:r>
                    </a:p>
                  </a:txBody>
                  <a:tcPr/>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911/External Support</a:t>
                      </a:r>
                    </a:p>
                  </a:txBody>
                  <a:tcPr anchor="ctr"/>
                </a:tc>
                <a:tc>
                  <a: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Call appropriate response service; Inform chain of command/team members; </a:t>
                      </a:r>
                    </a:p>
                  </a:txBody>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3542C-7DFD-406E-9762-3C7E18511935}"/>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9F28AD28-1BC0-49EB-B95D-3008A1ED4C8D}"/>
              </a:ext>
            </a:extLst>
          </p:cNvPr>
          <p:cNvSpPr>
            <a:spLocks noGrp="1"/>
          </p:cNvSpPr>
          <p:nvPr>
            <p:ph idx="1"/>
          </p:nvPr>
        </p:nvSpPr>
        <p:spPr>
          <a:xfrm>
            <a:off x="2052431" y="1547330"/>
            <a:ext cx="8085482" cy="4230619"/>
          </a:xfrm>
        </p:spPr>
        <p:txBody>
          <a:bodyPr>
            <a:normAutofit/>
          </a:bodyPr>
          <a:lstStyle/>
          <a:p>
            <a:pPr marL="0" indent="0">
              <a:buNone/>
            </a:pPr>
            <a:r>
              <a:rPr lang="en-US" dirty="0"/>
              <a:t>What is the Behavior Crisis Intervention Plan (BCIP)? </a:t>
            </a:r>
          </a:p>
          <a:p>
            <a:pPr marL="514350" indent="-514350">
              <a:lnSpc>
                <a:spcPct val="120000"/>
              </a:lnSpc>
              <a:spcBef>
                <a:spcPts val="0"/>
              </a:spcBef>
              <a:buFont typeface="+mj-lt"/>
              <a:buAutoNum type="alphaLcPeriod"/>
            </a:pPr>
            <a:r>
              <a:rPr lang="en-US" dirty="0"/>
              <a:t>Contains recommendations uniquely distinguished from the Positive Behavior Support Plan necessary to manage crisis episodes. </a:t>
            </a:r>
          </a:p>
          <a:p>
            <a:pPr marL="514350" indent="-514350">
              <a:lnSpc>
                <a:spcPct val="120000"/>
              </a:lnSpc>
              <a:spcBef>
                <a:spcPts val="0"/>
              </a:spcBef>
              <a:buFont typeface="+mj-lt"/>
              <a:buAutoNum type="alphaLcPeriod"/>
            </a:pPr>
            <a:r>
              <a:rPr lang="en-US" dirty="0"/>
              <a:t>Used when Emergency Physical Restraint (EPR) or law enforcement intervention is recommended.</a:t>
            </a:r>
          </a:p>
          <a:p>
            <a:pPr marL="514350" indent="-514350">
              <a:lnSpc>
                <a:spcPct val="120000"/>
              </a:lnSpc>
              <a:spcBef>
                <a:spcPts val="0"/>
              </a:spcBef>
              <a:buFont typeface="+mj-lt"/>
              <a:buAutoNum type="alphaLcPeriod"/>
            </a:pPr>
            <a:r>
              <a:rPr lang="en-US" dirty="0"/>
              <a:t>Capture clear, observable indicators of build-up.</a:t>
            </a:r>
          </a:p>
          <a:p>
            <a:pPr marL="514350" indent="-514350">
              <a:lnSpc>
                <a:spcPct val="120000"/>
              </a:lnSpc>
              <a:spcBef>
                <a:spcPts val="0"/>
              </a:spcBef>
              <a:buFont typeface="+mj-lt"/>
              <a:buAutoNum type="alphaLcPeriod"/>
            </a:pPr>
            <a:r>
              <a:rPr lang="en-US" dirty="0"/>
              <a:t>All of the above.</a:t>
            </a:r>
          </a:p>
          <a:p>
            <a:pPr marL="514350" indent="-514350">
              <a:lnSpc>
                <a:spcPct val="120000"/>
              </a:lnSpc>
              <a:spcBef>
                <a:spcPts val="0"/>
              </a:spcBef>
              <a:buFont typeface="+mj-lt"/>
              <a:buAutoNum type="alphaLcPeriod"/>
            </a:pPr>
            <a:endParaRPr lang="en-US" dirty="0"/>
          </a:p>
          <a:p>
            <a:pPr marL="914400" lvl="1" indent="-457200">
              <a:buFont typeface="+mj-lt"/>
              <a:buAutoNum type="alphaLcPeriod"/>
            </a:pPr>
            <a:endParaRPr lang="en-US" dirty="0"/>
          </a:p>
        </p:txBody>
      </p:sp>
      <p:sp>
        <p:nvSpPr>
          <p:cNvPr id="4" name="Slide Number Placeholder 3">
            <a:extLst>
              <a:ext uri="{FF2B5EF4-FFF2-40B4-BE49-F238E27FC236}">
                <a16:creationId xmlns:a16="http://schemas.microsoft.com/office/drawing/2014/main" id="{17AABE98-587B-437C-9C01-BEDD221CB950}"/>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65EB4C-A6A7-46AE-BC5E-EA7B7D457C65}" type="slidenum">
              <a:rPr lang="en-US" smtClean="0"/>
              <a:t>102</a:t>
            </a:fld>
            <a:endParaRPr lang="en-US" dirty="0"/>
          </a:p>
        </p:txBody>
      </p:sp>
    </p:spTree>
    <p:extLst>
      <p:ext uri="{BB962C8B-B14F-4D97-AF65-F5344CB8AC3E}">
        <p14:creationId xmlns:p14="http://schemas.microsoft.com/office/powerpoint/2010/main" val="20501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3542C-7DFD-406E-9762-3C7E18511935}"/>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9F28AD28-1BC0-49EB-B95D-3008A1ED4C8D}"/>
              </a:ext>
            </a:extLst>
          </p:cNvPr>
          <p:cNvSpPr>
            <a:spLocks noGrp="1"/>
          </p:cNvSpPr>
          <p:nvPr>
            <p:ph idx="1"/>
          </p:nvPr>
        </p:nvSpPr>
        <p:spPr>
          <a:xfrm>
            <a:off x="2152650" y="1825625"/>
            <a:ext cx="7759976" cy="3899314"/>
          </a:xfrm>
        </p:spPr>
        <p:txBody>
          <a:bodyPr>
            <a:normAutofit/>
          </a:bodyPr>
          <a:lstStyle/>
          <a:p>
            <a:pPr marL="0" indent="0">
              <a:buNone/>
            </a:pPr>
            <a:r>
              <a:rPr lang="en-US" dirty="0"/>
              <a:t>Why do we have a Behavioral Crisis Intervention Plan?</a:t>
            </a:r>
          </a:p>
          <a:p>
            <a:pPr marL="514350" indent="-514350">
              <a:buFont typeface="+mj-lt"/>
              <a:buAutoNum type="alphaLcPeriod"/>
            </a:pPr>
            <a:r>
              <a:rPr lang="en-US" dirty="0"/>
              <a:t>Provides guidance in extraordinary situations;</a:t>
            </a:r>
          </a:p>
          <a:p>
            <a:pPr marL="514350" indent="-514350">
              <a:buFont typeface="+mj-lt"/>
              <a:buAutoNum type="alphaLcPeriod"/>
            </a:pPr>
            <a:r>
              <a:rPr lang="en-US" dirty="0"/>
              <a:t>Captures interventions that fall into the aversive spectrum.</a:t>
            </a:r>
          </a:p>
          <a:p>
            <a:pPr marL="514350" indent="-514350">
              <a:buFont typeface="+mj-lt"/>
              <a:buAutoNum type="alphaLcPeriod"/>
            </a:pPr>
            <a:r>
              <a:rPr lang="en-US" dirty="0"/>
              <a:t>To use unnecessary physical restraint.</a:t>
            </a:r>
          </a:p>
          <a:p>
            <a:pPr marL="514350" indent="-514350">
              <a:buFont typeface="+mj-lt"/>
              <a:buAutoNum type="alphaLcPeriod"/>
            </a:pPr>
            <a:r>
              <a:rPr lang="en-US" dirty="0"/>
              <a:t>A &amp; B</a:t>
            </a:r>
          </a:p>
        </p:txBody>
      </p:sp>
      <p:sp>
        <p:nvSpPr>
          <p:cNvPr id="4" name="Slide Number Placeholder 3">
            <a:extLst>
              <a:ext uri="{FF2B5EF4-FFF2-40B4-BE49-F238E27FC236}">
                <a16:creationId xmlns:a16="http://schemas.microsoft.com/office/drawing/2014/main" id="{17AABE98-587B-437C-9C01-BEDD221CB950}"/>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C7030D-AE33-44A9-B496-82483DC2B437}" type="slidenum">
              <a:rPr lang="en-US" smtClean="0"/>
              <a:t>103</a:t>
            </a:fld>
            <a:endParaRPr lang="en-US" dirty="0"/>
          </a:p>
        </p:txBody>
      </p:sp>
    </p:spTree>
    <p:extLst>
      <p:ext uri="{BB962C8B-B14F-4D97-AF65-F5344CB8AC3E}">
        <p14:creationId xmlns:p14="http://schemas.microsoft.com/office/powerpoint/2010/main" val="106233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05673D6-DB99-4065-BB58-E4AF8DF9A5D7}"/>
              </a:ext>
            </a:extLst>
          </p:cNvPr>
          <p:cNvSpPr>
            <a:spLocks noGrp="1"/>
          </p:cNvSpPr>
          <p:nvPr>
            <p:ph idx="1"/>
          </p:nvPr>
        </p:nvSpPr>
        <p:spPr>
          <a:xfrm>
            <a:off x="2587073" y="1258958"/>
            <a:ext cx="7017855" cy="3273287"/>
          </a:xfrm>
        </p:spPr>
        <p:txBody>
          <a:bodyPr/>
          <a:lstStyle/>
          <a:p>
            <a:pPr marL="0" indent="0" algn="ctr">
              <a:buNone/>
            </a:pPr>
            <a:r>
              <a:rPr lang="en-US" b="1" dirty="0">
                <a:solidFill>
                  <a:srgbClr val="000000"/>
                </a:solidFill>
              </a:rPr>
              <a:t>THE SEMI-ANNUAL REPORT</a:t>
            </a:r>
          </a:p>
          <a:p>
            <a:endParaRPr lang="en-US" dirty="0"/>
          </a:p>
        </p:txBody>
      </p:sp>
    </p:spTree>
    <p:extLst>
      <p:ext uri="{BB962C8B-B14F-4D97-AF65-F5344CB8AC3E}">
        <p14:creationId xmlns:p14="http://schemas.microsoft.com/office/powerpoint/2010/main" val="357718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The Semi-Annual Report</a:t>
            </a:r>
            <a:br>
              <a:rPr lang="en-US" dirty="0"/>
            </a:br>
            <a:r>
              <a:rPr lang="en-US" dirty="0"/>
              <a:t>What is it and why do we do it?</a:t>
            </a:r>
          </a:p>
        </p:txBody>
      </p:sp>
      <p:sp>
        <p:nvSpPr>
          <p:cNvPr id="3" name="Content Placeholder 2"/>
          <p:cNvSpPr>
            <a:spLocks noGrp="1"/>
          </p:cNvSpPr>
          <p:nvPr>
            <p:ph idx="1"/>
          </p:nvPr>
        </p:nvSpPr>
        <p:spPr>
          <a:xfrm>
            <a:off x="2152650" y="1825626"/>
            <a:ext cx="8237054" cy="3647523"/>
          </a:xfrm>
        </p:spPr>
        <p:txBody>
          <a:bodyPr>
            <a:normAutofit/>
          </a:bodyPr>
          <a:lstStyle/>
          <a:p>
            <a:pPr marL="0" indent="0">
              <a:buNone/>
            </a:pPr>
            <a:r>
              <a:rPr lang="en-US" dirty="0"/>
              <a:t>What is it?</a:t>
            </a:r>
          </a:p>
          <a:p>
            <a:r>
              <a:rPr lang="en-US" dirty="0"/>
              <a:t>Semi-Annual Report: The semi-annual report documents progress toward PBSP goals and must be submitted according to timelines detailed in Chapter 19: Provider Reporting Requirements. </a:t>
            </a:r>
          </a:p>
          <a:p>
            <a:r>
              <a:rPr lang="en-US" dirty="0"/>
              <a:t>A summation of progress (Effectiveness Indicators).</a:t>
            </a:r>
          </a:p>
          <a:p>
            <a:r>
              <a:rPr lang="en-US" dirty="0"/>
              <a:t>A report on usable and/or discontinued/changed interventions.</a:t>
            </a:r>
          </a:p>
          <a:p>
            <a:r>
              <a:rPr lang="en-US" dirty="0"/>
              <a:t>Why do we do it?</a:t>
            </a:r>
          </a:p>
          <a:p>
            <a:r>
              <a:rPr lang="en-US" dirty="0"/>
              <a:t>Accountability for treatment progress and intervention considerations;</a:t>
            </a:r>
          </a:p>
          <a:p>
            <a:r>
              <a:rPr lang="en-US" dirty="0"/>
              <a:t>Reminds us of importance of dynamic assessment.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Semi-Annual Report</a:t>
            </a:r>
            <a:br>
              <a:rPr lang="en-US" dirty="0"/>
            </a:br>
            <a:r>
              <a:rPr lang="en-US" dirty="0"/>
              <a:t> What do the standards say?</a:t>
            </a:r>
          </a:p>
        </p:txBody>
      </p:sp>
      <p:sp>
        <p:nvSpPr>
          <p:cNvPr id="3" name="Content Placeholder 2"/>
          <p:cNvSpPr>
            <a:spLocks noGrp="1"/>
          </p:cNvSpPr>
          <p:nvPr>
            <p:ph idx="1"/>
          </p:nvPr>
        </p:nvSpPr>
        <p:spPr>
          <a:xfrm>
            <a:off x="1815547" y="1544915"/>
            <a:ext cx="8560906" cy="4140268"/>
          </a:xfrm>
        </p:spPr>
        <p:txBody>
          <a:bodyPr>
            <a:noAutofit/>
          </a:bodyPr>
          <a:lstStyle/>
          <a:p>
            <a:pPr indent="0">
              <a:lnSpc>
                <a:spcPct val="120000"/>
              </a:lnSpc>
              <a:spcBef>
                <a:spcPts val="0"/>
              </a:spcBef>
            </a:pPr>
            <a:r>
              <a:rPr lang="en-US" sz="1600" dirty="0"/>
              <a:t>Semi-Annual Report: The semi-annual report documents progress toward PBSP goals and must be submitted according to timelines detailed in Chapter 19: Provider Reporting Requirements. (p. 137).</a:t>
            </a:r>
          </a:p>
          <a:p>
            <a:pPr indent="0">
              <a:lnSpc>
                <a:spcPct val="120000"/>
              </a:lnSpc>
              <a:spcBef>
                <a:spcPts val="0"/>
              </a:spcBef>
            </a:pPr>
            <a:endParaRPr lang="en-US" sz="1600" dirty="0"/>
          </a:p>
          <a:p>
            <a:pPr indent="0">
              <a:lnSpc>
                <a:spcPct val="120000"/>
              </a:lnSpc>
              <a:spcBef>
                <a:spcPts val="0"/>
              </a:spcBef>
            </a:pPr>
            <a:r>
              <a:rPr lang="en-US" sz="1600" dirty="0"/>
              <a:t>The first semi-annual report will cover the time from the start of the person’s ISP year until the end of the subsequent six-month period (180 calendar days) and is due ten calendar days after the period ends (190 calendar days). (p.236)</a:t>
            </a:r>
          </a:p>
          <a:p>
            <a:pPr indent="0">
              <a:lnSpc>
                <a:spcPct val="120000"/>
              </a:lnSpc>
              <a:spcBef>
                <a:spcPts val="0"/>
              </a:spcBef>
            </a:pPr>
            <a:endParaRPr lang="en-US" sz="1600" dirty="0"/>
          </a:p>
          <a:p>
            <a:pPr indent="0">
              <a:lnSpc>
                <a:spcPct val="120000"/>
              </a:lnSpc>
              <a:spcBef>
                <a:spcPts val="0"/>
              </a:spcBef>
            </a:pPr>
            <a:r>
              <a:rPr lang="en-US" sz="1600" dirty="0"/>
              <a:t>The second semi-annual report is integrated into the annual report or professional assessment/annual re-evaluation when applicable and is due 14 calendar days prior to the annual ISP meeting. (p 236).</a:t>
            </a:r>
          </a:p>
          <a:p>
            <a:pPr indent="0">
              <a:lnSpc>
                <a:spcPct val="120000"/>
              </a:lnSpc>
              <a:spcBef>
                <a:spcPts val="0"/>
              </a:spcBef>
            </a:pPr>
            <a:endParaRPr lang="en-US" sz="1600" dirty="0"/>
          </a:p>
          <a:p>
            <a:pPr indent="0">
              <a:lnSpc>
                <a:spcPct val="120000"/>
              </a:lnSpc>
              <a:spcBef>
                <a:spcPts val="0"/>
              </a:spcBef>
            </a:pPr>
            <a:r>
              <a:rPr lang="en-US" sz="1600" dirty="0"/>
              <a:t>PBSA</a:t>
            </a:r>
            <a:r>
              <a:rPr lang="en-US" sz="1600" dirty="0">
                <a:sym typeface="Wingdings"/>
              </a:rPr>
              <a:t>180 days into ISP year= Semi-Annual14 days prior to Annual ISP = PBSA with Semi-annual information integrated.</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each v learn cartoon.jpg"/>
          <p:cNvPicPr>
            <a:picLocks noGrp="1" noChangeAspect="1"/>
          </p:cNvPicPr>
          <p:nvPr>
            <p:ph idx="1"/>
          </p:nvPr>
        </p:nvPicPr>
        <p:blipFill>
          <a:blip r:embed="rId2" cstate="print"/>
          <a:stretch>
            <a:fillRect/>
          </a:stretch>
        </p:blipFill>
        <p:spPr>
          <a:xfrm>
            <a:off x="1761000" y="1252291"/>
            <a:ext cx="8602201" cy="2580660"/>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p:txBody>
          <a:bodyPr/>
          <a:lstStyle/>
          <a:p>
            <a:r>
              <a:rPr lang="en-US" dirty="0"/>
              <a:t>Semi-Annual Report - Content</a:t>
            </a:r>
          </a:p>
        </p:txBody>
      </p:sp>
      <p:sp>
        <p:nvSpPr>
          <p:cNvPr id="75780" name="Rectangle 4"/>
          <p:cNvSpPr>
            <a:spLocks noGrp="1" noChangeArrowheads="1"/>
          </p:cNvSpPr>
          <p:nvPr>
            <p:ph idx="1"/>
          </p:nvPr>
        </p:nvSpPr>
        <p:spPr>
          <a:xfrm>
            <a:off x="2152650" y="1825625"/>
            <a:ext cx="8157541" cy="3753540"/>
          </a:xfrm>
        </p:spPr>
        <p:txBody>
          <a:bodyPr>
            <a:normAutofit/>
          </a:bodyPr>
          <a:lstStyle/>
          <a:p>
            <a:r>
              <a:rPr lang="en-US" dirty="0"/>
              <a:t>The usual Identifying Information as a first section</a:t>
            </a:r>
          </a:p>
          <a:p>
            <a:r>
              <a:rPr lang="en-US" dirty="0"/>
              <a:t>Describe Any significant events in the individual’s life that affect overall status including family issues, favored staff changes, roommate changes, etc.</a:t>
            </a:r>
          </a:p>
          <a:p>
            <a:r>
              <a:rPr lang="en-US" dirty="0"/>
              <a:t>All support changes including moves, provider agency changes, therapies, other providers;</a:t>
            </a:r>
          </a:p>
          <a:p>
            <a:r>
              <a:rPr lang="en-US" dirty="0"/>
              <a:t>Progress (or lack thereof) status toward goals and objectives stated in the Positive Supports Plan and Individual Service Plan;</a:t>
            </a:r>
          </a:p>
          <a:p>
            <a:pPr lvl="1"/>
            <a:r>
              <a:rPr lang="en-US" dirty="0"/>
              <a:t>Stated in terms of the Effectiveness Indicators</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dirty="0"/>
              <a:t>Semi-Annual Report</a:t>
            </a:r>
          </a:p>
        </p:txBody>
      </p:sp>
      <p:sp>
        <p:nvSpPr>
          <p:cNvPr id="76803" name="Content Placeholder 2"/>
          <p:cNvSpPr>
            <a:spLocks noGrp="1"/>
          </p:cNvSpPr>
          <p:nvPr>
            <p:ph idx="1"/>
          </p:nvPr>
        </p:nvSpPr>
        <p:spPr>
          <a:xfrm>
            <a:off x="1722784" y="1690690"/>
            <a:ext cx="8560903" cy="3649937"/>
          </a:xfrm>
        </p:spPr>
        <p:txBody>
          <a:bodyPr>
            <a:normAutofit fontScale="92500" lnSpcReduction="10000"/>
          </a:bodyPr>
          <a:lstStyle/>
          <a:p>
            <a:pPr marL="0" indent="0">
              <a:buNone/>
            </a:pPr>
            <a:r>
              <a:rPr lang="en-US" dirty="0"/>
              <a:t>CONSIDER THE FOLLOWING</a:t>
            </a:r>
          </a:p>
          <a:p>
            <a:r>
              <a:rPr lang="en-US" dirty="0"/>
              <a:t>What trainings have been conducted?</a:t>
            </a:r>
          </a:p>
          <a:p>
            <a:r>
              <a:rPr lang="en-US" dirty="0"/>
              <a:t>What trainings need to be conducted?</a:t>
            </a:r>
          </a:p>
          <a:p>
            <a:r>
              <a:rPr lang="en-US" dirty="0"/>
              <a:t>Ability/willingness of the providers to understand/follow the PBSP/BCIP etc.?</a:t>
            </a:r>
          </a:p>
          <a:p>
            <a:r>
              <a:rPr lang="en-US" dirty="0"/>
              <a:t>What strategies and interventions are working or showing promise?</a:t>
            </a:r>
          </a:p>
          <a:p>
            <a:r>
              <a:rPr lang="en-US" dirty="0"/>
              <a:t>What strategies and interventions are not working and why?</a:t>
            </a:r>
          </a:p>
          <a:p>
            <a:r>
              <a:rPr lang="en-US" dirty="0"/>
              <a:t>What changes to the Positive Supports </a:t>
            </a:r>
            <a:r>
              <a:rPr lang="en-US"/>
              <a:t>Plan Setting?</a:t>
            </a:r>
            <a:endParaRPr lang="en-US" dirty="0"/>
          </a:p>
          <a:p>
            <a:r>
              <a:rPr lang="en-US" dirty="0"/>
              <a:t>Considerations and/or strategies and interventions or Crisis Intervention Plan are recommended?</a:t>
            </a:r>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4909102" y="365126"/>
            <a:ext cx="5599872" cy="1325563"/>
          </a:xfrm>
        </p:spPr>
        <p:txBody>
          <a:bodyPr/>
          <a:lstStyle/>
          <a:p>
            <a:r>
              <a:rPr lang="en-US" dirty="0"/>
              <a:t>**BBS Crisis Line**</a:t>
            </a:r>
          </a:p>
        </p:txBody>
      </p:sp>
      <p:sp>
        <p:nvSpPr>
          <p:cNvPr id="14339" name="Content Placeholder 2"/>
          <p:cNvSpPr>
            <a:spLocks noGrp="1" noChangeArrowheads="1"/>
          </p:cNvSpPr>
          <p:nvPr>
            <p:ph idx="1"/>
          </p:nvPr>
        </p:nvSpPr>
        <p:spPr>
          <a:xfrm>
            <a:off x="4623352" y="1388237"/>
            <a:ext cx="5415998" cy="3462403"/>
          </a:xfrm>
        </p:spPr>
        <p:txBody>
          <a:bodyPr/>
          <a:lstStyle/>
          <a:p>
            <a:endParaRPr lang="en-US" dirty="0"/>
          </a:p>
          <a:p>
            <a:r>
              <a:rPr lang="en-US" dirty="0"/>
              <a:t>(505) 250-4292</a:t>
            </a:r>
          </a:p>
          <a:p>
            <a:r>
              <a:rPr lang="en-US" dirty="0"/>
              <a:t>Situations when this should be utilized…</a:t>
            </a:r>
          </a:p>
          <a:p>
            <a:pPr marL="0">
              <a:lnSpc>
                <a:spcPct val="100000"/>
              </a:lnSpc>
              <a:spcBef>
                <a:spcPts val="0"/>
              </a:spcBef>
            </a:pPr>
            <a:r>
              <a:rPr lang="en-US" dirty="0"/>
              <a:t>We do not normally provide “</a:t>
            </a:r>
            <a:r>
              <a:rPr lang="en-US" altLang="ja-JP" dirty="0"/>
              <a:t>on-site” crisis response/behavioral support/intervention.</a:t>
            </a:r>
            <a:endParaRPr lang="en-US" dirty="0"/>
          </a:p>
        </p:txBody>
      </p:sp>
      <p:pic>
        <p:nvPicPr>
          <p:cNvPr id="143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852" y="725764"/>
            <a:ext cx="28575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48CD9-77CD-4EE0-830D-D39E95BF5383}"/>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AB846852-81CD-40F7-8922-EB44CDEAC1F8}"/>
              </a:ext>
            </a:extLst>
          </p:cNvPr>
          <p:cNvSpPr>
            <a:spLocks noGrp="1"/>
          </p:cNvSpPr>
          <p:nvPr>
            <p:ph idx="1"/>
          </p:nvPr>
        </p:nvSpPr>
        <p:spPr>
          <a:xfrm>
            <a:off x="2152651" y="1690690"/>
            <a:ext cx="7706967" cy="3782459"/>
          </a:xfrm>
        </p:spPr>
        <p:txBody>
          <a:bodyPr>
            <a:normAutofit/>
          </a:bodyPr>
          <a:lstStyle/>
          <a:p>
            <a:pPr marL="0" indent="0">
              <a:buNone/>
            </a:pPr>
            <a:r>
              <a:rPr lang="en-US" dirty="0"/>
              <a:t>What is a Semi-Annual report?</a:t>
            </a:r>
          </a:p>
          <a:p>
            <a:pPr marL="514350" indent="-514350">
              <a:buFont typeface="+mj-lt"/>
              <a:buAutoNum type="alphaLcPeriod"/>
            </a:pPr>
            <a:r>
              <a:rPr lang="en-US" dirty="0"/>
              <a:t>Documents progress toward PBSP goals and must be submitted according to timelines detailed in Chapter 19: Provider Reporting Requirements. </a:t>
            </a:r>
          </a:p>
          <a:p>
            <a:pPr marL="514350" indent="-514350">
              <a:buFont typeface="+mj-lt"/>
              <a:buAutoNum type="alphaLcPeriod"/>
            </a:pPr>
            <a:r>
              <a:rPr lang="en-US" dirty="0"/>
              <a:t>A summation of progress (Effectiveness Indicators).</a:t>
            </a:r>
          </a:p>
          <a:p>
            <a:pPr marL="514350" indent="-514350">
              <a:buFont typeface="+mj-lt"/>
              <a:buAutoNum type="alphaLcPeriod"/>
            </a:pPr>
            <a:r>
              <a:rPr lang="en-US" dirty="0"/>
              <a:t>Documents progress or lack there of.</a:t>
            </a:r>
          </a:p>
          <a:p>
            <a:pPr marL="514350" indent="-514350">
              <a:buFont typeface="+mj-lt"/>
              <a:buAutoNum type="alphaLcPeriod"/>
            </a:pPr>
            <a:r>
              <a:rPr lang="en-US" dirty="0"/>
              <a:t>All of the above.</a:t>
            </a:r>
          </a:p>
        </p:txBody>
      </p:sp>
      <p:sp>
        <p:nvSpPr>
          <p:cNvPr id="4" name="Slide Number Placeholder 3">
            <a:extLst>
              <a:ext uri="{FF2B5EF4-FFF2-40B4-BE49-F238E27FC236}">
                <a16:creationId xmlns:a16="http://schemas.microsoft.com/office/drawing/2014/main" id="{E18BD25C-F809-4410-BC35-A22CF573CFD4}"/>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7CFAC3-3B5A-4B3A-86A1-A438847DF554}" type="slidenum">
              <a:rPr lang="en-US" smtClean="0"/>
              <a:t>110</a:t>
            </a:fld>
            <a:endParaRPr lang="en-US" dirty="0"/>
          </a:p>
        </p:txBody>
      </p:sp>
    </p:spTree>
    <p:extLst>
      <p:ext uri="{BB962C8B-B14F-4D97-AF65-F5344CB8AC3E}">
        <p14:creationId xmlns:p14="http://schemas.microsoft.com/office/powerpoint/2010/main" val="277311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48CD9-77CD-4EE0-830D-D39E95BF5383}"/>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AB846852-81CD-40F7-8922-EB44CDEAC1F8}"/>
              </a:ext>
            </a:extLst>
          </p:cNvPr>
          <p:cNvSpPr>
            <a:spLocks noGrp="1"/>
          </p:cNvSpPr>
          <p:nvPr>
            <p:ph idx="1"/>
          </p:nvPr>
        </p:nvSpPr>
        <p:spPr>
          <a:xfrm>
            <a:off x="2152651" y="1825626"/>
            <a:ext cx="7706967" cy="3647523"/>
          </a:xfrm>
        </p:spPr>
        <p:txBody>
          <a:bodyPr>
            <a:normAutofit/>
          </a:bodyPr>
          <a:lstStyle/>
          <a:p>
            <a:pPr marL="0" indent="0">
              <a:buNone/>
            </a:pPr>
            <a:r>
              <a:rPr lang="en-US" dirty="0"/>
              <a:t>Why do we have a Semi-Annual report?</a:t>
            </a:r>
          </a:p>
          <a:p>
            <a:pPr marL="514350" indent="-514350">
              <a:buFont typeface="+mj-lt"/>
              <a:buAutoNum type="alphaLcPeriod"/>
            </a:pPr>
            <a:r>
              <a:rPr lang="en-US" dirty="0"/>
              <a:t>Accountability for treatment progress and intervention considerations.</a:t>
            </a:r>
          </a:p>
          <a:p>
            <a:pPr marL="514350" indent="-514350">
              <a:buFont typeface="+mj-lt"/>
              <a:buAutoNum type="alphaLcPeriod"/>
            </a:pPr>
            <a:r>
              <a:rPr lang="en-US" dirty="0"/>
              <a:t>Reminds us of importance of dynamic assessment.</a:t>
            </a:r>
          </a:p>
          <a:p>
            <a:pPr marL="514350" indent="-514350">
              <a:buFont typeface="+mj-lt"/>
              <a:buAutoNum type="alphaLcPeriod"/>
            </a:pPr>
            <a:r>
              <a:rPr lang="en-US" dirty="0"/>
              <a:t>Uses qualitative and/or quantitative data to describe progress.</a:t>
            </a:r>
          </a:p>
          <a:p>
            <a:pPr marL="514350" indent="-514350">
              <a:buFont typeface="+mj-lt"/>
              <a:buAutoNum type="alphaLcPeriod"/>
            </a:pPr>
            <a:r>
              <a:rPr lang="en-US" dirty="0"/>
              <a:t>All of the above</a:t>
            </a:r>
          </a:p>
        </p:txBody>
      </p:sp>
      <p:sp>
        <p:nvSpPr>
          <p:cNvPr id="4" name="Slide Number Placeholder 3">
            <a:extLst>
              <a:ext uri="{FF2B5EF4-FFF2-40B4-BE49-F238E27FC236}">
                <a16:creationId xmlns:a16="http://schemas.microsoft.com/office/drawing/2014/main" id="{E18BD25C-F809-4410-BC35-A22CF573CFD4}"/>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B3E893-7DBD-4800-A13E-1E666958689A}" type="slidenum">
              <a:rPr lang="en-US" smtClean="0"/>
              <a:t>111</a:t>
            </a:fld>
            <a:endParaRPr lang="en-US" dirty="0"/>
          </a:p>
        </p:txBody>
      </p:sp>
    </p:spTree>
    <p:extLst>
      <p:ext uri="{BB962C8B-B14F-4D97-AF65-F5344CB8AC3E}">
        <p14:creationId xmlns:p14="http://schemas.microsoft.com/office/powerpoint/2010/main" val="393621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E9E771F-9EB8-4F7E-B4FF-F99231E5B79F}"/>
              </a:ext>
            </a:extLst>
          </p:cNvPr>
          <p:cNvSpPr>
            <a:spLocks noGrp="1"/>
          </p:cNvSpPr>
          <p:nvPr>
            <p:ph idx="1"/>
          </p:nvPr>
        </p:nvSpPr>
        <p:spPr>
          <a:xfrm>
            <a:off x="2152650" y="1023816"/>
            <a:ext cx="7886700" cy="4351338"/>
          </a:xfrm>
        </p:spPr>
        <p:txBody>
          <a:bodyPr/>
          <a:lstStyle/>
          <a:p>
            <a:pPr marL="0" indent="0" algn="ctr">
              <a:buNone/>
            </a:pPr>
            <a:r>
              <a:rPr lang="en-US" b="1" dirty="0">
                <a:solidFill>
                  <a:srgbClr val="000000"/>
                </a:solidFill>
              </a:rPr>
              <a:t>THE PRN PSYCHOTROPIC MEDICATION PLAN</a:t>
            </a:r>
          </a:p>
          <a:p>
            <a:endParaRPr lang="en-US" dirty="0"/>
          </a:p>
        </p:txBody>
      </p:sp>
    </p:spTree>
    <p:extLst>
      <p:ext uri="{BB962C8B-B14F-4D97-AF65-F5344CB8AC3E}">
        <p14:creationId xmlns:p14="http://schemas.microsoft.com/office/powerpoint/2010/main" val="416948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PRN Psychotropic Medication Plan (PPMP)</a:t>
            </a:r>
            <a:br>
              <a:rPr lang="en-US" dirty="0"/>
            </a:br>
            <a:r>
              <a:rPr lang="en-US" u="sng" dirty="0"/>
              <a:t>What is it and why do we</a:t>
            </a:r>
            <a:r>
              <a:rPr lang="en-US" dirty="0"/>
              <a:t> do it?</a:t>
            </a:r>
          </a:p>
        </p:txBody>
      </p:sp>
      <p:sp>
        <p:nvSpPr>
          <p:cNvPr id="3" name="Content Placeholder 2"/>
          <p:cNvSpPr>
            <a:spLocks noGrp="1"/>
          </p:cNvSpPr>
          <p:nvPr>
            <p:ph idx="1"/>
          </p:nvPr>
        </p:nvSpPr>
        <p:spPr>
          <a:xfrm>
            <a:off x="2152650" y="1825625"/>
            <a:ext cx="8223802" cy="3899314"/>
          </a:xfrm>
        </p:spPr>
        <p:txBody>
          <a:bodyPr>
            <a:normAutofit/>
          </a:bodyPr>
          <a:lstStyle/>
          <a:p>
            <a:r>
              <a:rPr lang="en-US" dirty="0"/>
              <a:t>What is it?</a:t>
            </a:r>
          </a:p>
          <a:p>
            <a:pPr lvl="1"/>
            <a:r>
              <a:rPr lang="en-US" dirty="0"/>
              <a:t>A brief addendum to the PBSP regarding PRN (as needed) medication for singular behavioral/psychiatric events;</a:t>
            </a:r>
          </a:p>
          <a:p>
            <a:pPr lvl="1"/>
            <a:r>
              <a:rPr lang="en-US" dirty="0"/>
              <a:t>More of a ‘medication avoidance plan’ than a plan for administering meds</a:t>
            </a:r>
          </a:p>
          <a:p>
            <a:r>
              <a:rPr lang="en-US" dirty="0"/>
              <a:t>Why do we do it?</a:t>
            </a:r>
          </a:p>
          <a:p>
            <a:pPr lvl="1"/>
            <a:r>
              <a:rPr lang="en-US" dirty="0"/>
              <a:t>Provides guidelines for alternative methods of addressing intense events;</a:t>
            </a:r>
          </a:p>
          <a:p>
            <a:pPr lvl="1"/>
            <a:r>
              <a:rPr lang="en-US" dirty="0"/>
              <a:t>Allows for cross-over between behavioral and psychiatric interventions;</a:t>
            </a:r>
          </a:p>
          <a:p>
            <a:pPr lvl="1"/>
            <a:r>
              <a:rPr lang="en-US" dirty="0"/>
              <a:t>Allows for tracking of PRN usage and effect.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PPMP – What do the standards say?</a:t>
            </a:r>
          </a:p>
        </p:txBody>
      </p:sp>
      <p:sp>
        <p:nvSpPr>
          <p:cNvPr id="3" name="Content Placeholder 2"/>
          <p:cNvSpPr>
            <a:spLocks noGrp="1"/>
          </p:cNvSpPr>
          <p:nvPr>
            <p:ph idx="1"/>
          </p:nvPr>
        </p:nvSpPr>
        <p:spPr>
          <a:xfrm>
            <a:off x="2152650" y="1825626"/>
            <a:ext cx="8144289" cy="3687279"/>
          </a:xfrm>
        </p:spPr>
        <p:txBody>
          <a:bodyPr>
            <a:normAutofit/>
          </a:bodyPr>
          <a:lstStyle/>
          <a:p>
            <a:r>
              <a:rPr lang="en-US" dirty="0"/>
              <a:t>A PRN psychotropic medication is any chemical agent that is ordered on an “as needed” basis and is used for the effect it exerts on the central nervous system in terms of altering thoughts, feelings, mental activities, mood, and behavior. This includes chemical agents considered psychotropic and chemical agents with psychoactive effects but not considered psychotropic. A PRN psychotropic medication may be prescribed either for an established psychiatric diagnosis or for its effects on behavior. A person should be protected against unnecessary use of PRN psychotropic medication and, as such, the following requirements apply: (p. 43)</a:t>
            </a:r>
          </a:p>
          <a:p>
            <a:endParaRPr lang="en-US" dirty="0"/>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p:txBody>
          <a:bodyPr>
            <a:normAutofit fontScale="90000"/>
          </a:bodyPr>
          <a:lstStyle/>
          <a:p>
            <a:br>
              <a:rPr lang="en-US" dirty="0"/>
            </a:br>
            <a:r>
              <a:rPr lang="en-US" dirty="0"/>
              <a:t>PRN Psychotropic Medication Plan (PPMP)</a:t>
            </a:r>
          </a:p>
        </p:txBody>
      </p:sp>
      <p:sp>
        <p:nvSpPr>
          <p:cNvPr id="6" name="Content Placeholder 5">
            <a:extLst>
              <a:ext uri="{FF2B5EF4-FFF2-40B4-BE49-F238E27FC236}">
                <a16:creationId xmlns:a16="http://schemas.microsoft.com/office/drawing/2014/main" id="{D05A0FA9-2428-4EA1-B250-8A7DEF010FD1}"/>
              </a:ext>
            </a:extLst>
          </p:cNvPr>
          <p:cNvSpPr>
            <a:spLocks noGrp="1"/>
          </p:cNvSpPr>
          <p:nvPr>
            <p:ph idx="1"/>
          </p:nvPr>
        </p:nvSpPr>
        <p:spPr>
          <a:xfrm>
            <a:off x="2152650" y="1981200"/>
            <a:ext cx="7886700" cy="4351338"/>
          </a:xfrm>
        </p:spPr>
        <p:txBody>
          <a:bodyPr>
            <a:normAutofit fontScale="77500" lnSpcReduction="20000"/>
          </a:bodyPr>
          <a:lstStyle/>
          <a:p>
            <a:r>
              <a:rPr lang="en-US" dirty="0"/>
              <a:t>Any person receiving a PRN psychotropic medication must concurrently receive BSC.</a:t>
            </a:r>
          </a:p>
          <a:p>
            <a:endParaRPr lang="en-US" dirty="0"/>
          </a:p>
          <a:p>
            <a:r>
              <a:rPr lang="en-US" dirty="0"/>
              <a:t>When behavioral intervention involves delivery of a PRN psychotropic medication, the BCIP should reference the separate PRN Psychotropic Medication Plan (PPMP) that is written by the BSC in collaboration with the applicable Provider Agency nurse(s). </a:t>
            </a:r>
          </a:p>
          <a:p>
            <a:endParaRPr lang="en-US" dirty="0"/>
          </a:p>
          <a:p>
            <a:r>
              <a:rPr lang="en-US" dirty="0"/>
              <a:t>The BSC indicates where the PRN psychotropic medication is considered within a hierarchy of interventions provided in the BCIP. </a:t>
            </a:r>
          </a:p>
          <a:p>
            <a:endParaRPr lang="en-US" dirty="0"/>
          </a:p>
          <a:p>
            <a:r>
              <a:rPr lang="en-US" dirty="0"/>
              <a:t>If behavioral indicators and guidelines for usage are unclear, the Provider Agency nurse seeks clarification from the physician or legally licensed prescriber, including specific information regarding: a. behavioral indicators that the medication is having its intended effect; b. side effects of the medication to watch for; and c. specific medical or behavioral indicators of: </a:t>
            </a:r>
            <a:r>
              <a:rPr lang="en-US" dirty="0" err="1"/>
              <a:t>i</a:t>
            </a:r>
            <a:r>
              <a:rPr lang="en-US" dirty="0"/>
              <a:t>. the need to discontinue use of PRN psychotropic medication; ii. contraindications of the use of PRN psychotropic medication; and  iii. the circumstances that would require an immediate call to the prescriber, the emergency room, or 911. </a:t>
            </a:r>
          </a:p>
          <a:p>
            <a:endParaRPr lang="en-US" dirty="0"/>
          </a:p>
        </p:txBody>
      </p:sp>
      <p:sp>
        <p:nvSpPr>
          <p:cNvPr id="5" name="Rectangle 3">
            <a:extLst>
              <a:ext uri="{FF2B5EF4-FFF2-40B4-BE49-F238E27FC236}">
                <a16:creationId xmlns:a16="http://schemas.microsoft.com/office/drawing/2014/main" id="{41A3DE38-51A4-418F-902C-27D88B12B20E}"/>
              </a:ext>
            </a:extLst>
          </p:cNvPr>
          <p:cNvSpPr txBox="1">
            <a:spLocks noChangeArrowheads="1"/>
          </p:cNvSpPr>
          <p:nvPr/>
        </p:nvSpPr>
        <p:spPr>
          <a:xfrm>
            <a:off x="-2246851" y="1066800"/>
            <a:ext cx="4495800" cy="18288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1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44E4F2-0BC1-49F4-80C4-2A893B633626}"/>
              </a:ext>
            </a:extLst>
          </p:cNvPr>
          <p:cNvSpPr txBox="1">
            <a:spLocks noChangeArrowheads="1"/>
          </p:cNvSpPr>
          <p:nvPr/>
        </p:nvSpPr>
        <p:spPr>
          <a:xfrm>
            <a:off x="2057400" y="25665"/>
            <a:ext cx="8382000" cy="762000"/>
          </a:xfrm>
          <a:prstGeom prst="rect">
            <a:avLst/>
          </a:prstGeom>
        </p:spPr>
        <p:txBody>
          <a:bodyPr vert="horz" lIns="0" rIns="0" bIns="0" anchor="b">
            <a:normAutofit fontScale="52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br>
              <a:rPr lang="en-US" sz="3800" b="1" u="sng" dirty="0"/>
            </a:br>
            <a:endParaRPr lang="en-US" sz="6000" b="1" dirty="0"/>
          </a:p>
        </p:txBody>
      </p:sp>
      <p:sp>
        <p:nvSpPr>
          <p:cNvPr id="6" name="Title 5">
            <a:extLst>
              <a:ext uri="{FF2B5EF4-FFF2-40B4-BE49-F238E27FC236}">
                <a16:creationId xmlns:a16="http://schemas.microsoft.com/office/drawing/2014/main" id="{228E0DDE-998D-4F8C-BEAF-AA44369DA45A}"/>
              </a:ext>
            </a:extLst>
          </p:cNvPr>
          <p:cNvSpPr>
            <a:spLocks noGrp="1"/>
          </p:cNvSpPr>
          <p:nvPr>
            <p:ph type="title"/>
          </p:nvPr>
        </p:nvSpPr>
        <p:spPr>
          <a:xfrm>
            <a:off x="1961323" y="210612"/>
            <a:ext cx="8078028" cy="1325563"/>
          </a:xfrm>
        </p:spPr>
        <p:txBody>
          <a:bodyPr>
            <a:normAutofit/>
          </a:bodyPr>
          <a:lstStyle/>
          <a:p>
            <a:r>
              <a:rPr lang="en-US" b="1" dirty="0"/>
              <a:t>PRN Psychotropic Medication Plan (PPMP)</a:t>
            </a:r>
            <a:endParaRPr lang="en-US" dirty="0"/>
          </a:p>
        </p:txBody>
      </p:sp>
      <p:sp>
        <p:nvSpPr>
          <p:cNvPr id="7" name="Content Placeholder 6">
            <a:extLst>
              <a:ext uri="{FF2B5EF4-FFF2-40B4-BE49-F238E27FC236}">
                <a16:creationId xmlns:a16="http://schemas.microsoft.com/office/drawing/2014/main" id="{F57F1BC8-C346-42AE-8123-7C4EBD44E12E}"/>
              </a:ext>
            </a:extLst>
          </p:cNvPr>
          <p:cNvSpPr>
            <a:spLocks noGrp="1"/>
          </p:cNvSpPr>
          <p:nvPr>
            <p:ph idx="1"/>
          </p:nvPr>
        </p:nvSpPr>
        <p:spPr>
          <a:xfrm>
            <a:off x="2152651" y="1721120"/>
            <a:ext cx="7886700" cy="4351338"/>
          </a:xfrm>
        </p:spPr>
        <p:txBody>
          <a:bodyPr>
            <a:normAutofit fontScale="92500"/>
          </a:bodyPr>
          <a:lstStyle/>
          <a:p>
            <a:pPr marL="285750" indent="-285750"/>
            <a:r>
              <a:rPr lang="en-US" dirty="0"/>
              <a:t>At a minimum, the PPMP is a collaborative document that includes the following: </a:t>
            </a:r>
          </a:p>
          <a:p>
            <a:pPr marL="457200" lvl="1" indent="0">
              <a:buNone/>
            </a:pPr>
            <a:r>
              <a:rPr lang="en-US" dirty="0"/>
              <a:t>a. specific behavioral indications that guide DSP to call the agency nurse for consideration of the PRN psychotropic medication; and </a:t>
            </a:r>
          </a:p>
          <a:p>
            <a:pPr marL="457200" lvl="1" indent="0">
              <a:buNone/>
            </a:pPr>
            <a:r>
              <a:rPr lang="en-US" dirty="0"/>
              <a:t>b. the Provider Agency’s approval protocol for administering a PRN psychotropic medication in the PPMP. </a:t>
            </a:r>
          </a:p>
          <a:p>
            <a:pPr marL="285750" indent="-285750"/>
            <a:endParaRPr lang="en-US" dirty="0"/>
          </a:p>
          <a:p>
            <a:pPr marL="285750" indent="-285750"/>
            <a:r>
              <a:rPr lang="en-US" dirty="0"/>
              <a:t>When a PRN psychotropic medication order is terminated, the BSC issues a written statement regarding the change and makes any necessary revisions to the PBSP and BCIP, within 14 days of notice of the termination.</a:t>
            </a:r>
          </a:p>
          <a:p>
            <a:pPr marL="285750" indent="-285750"/>
            <a:endParaRPr lang="en-US" dirty="0"/>
          </a:p>
          <a:p>
            <a:pPr marL="285750" indent="-285750"/>
            <a:r>
              <a:rPr lang="en-US" dirty="0"/>
              <a:t>The use of PRN psychotropic medication must be reviewed by an HRC as described in Chapter 3.3 Human Rights Committee. </a:t>
            </a:r>
          </a:p>
          <a:p>
            <a:endParaRPr lang="en-US" dirty="0"/>
          </a:p>
        </p:txBody>
      </p:sp>
    </p:spTree>
    <p:extLst>
      <p:ext uri="{BB962C8B-B14F-4D97-AF65-F5344CB8AC3E}">
        <p14:creationId xmlns:p14="http://schemas.microsoft.com/office/powerpoint/2010/main" val="175373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dirty="0"/>
              <a:t>PRN Psychotropic Medication Plan</a:t>
            </a:r>
          </a:p>
        </p:txBody>
      </p:sp>
      <p:sp>
        <p:nvSpPr>
          <p:cNvPr id="78851" name="Content Placeholder 2"/>
          <p:cNvSpPr>
            <a:spLocks noGrp="1"/>
          </p:cNvSpPr>
          <p:nvPr>
            <p:ph idx="1"/>
          </p:nvPr>
        </p:nvSpPr>
        <p:spPr>
          <a:xfrm>
            <a:off x="2152650" y="1825626"/>
            <a:ext cx="7886700" cy="3939071"/>
          </a:xfrm>
        </p:spPr>
        <p:txBody>
          <a:bodyPr>
            <a:normAutofit fontScale="92500" lnSpcReduction="20000"/>
          </a:bodyPr>
          <a:lstStyle/>
          <a:p>
            <a:r>
              <a:rPr lang="en-US" dirty="0"/>
              <a:t>Identifying and documenting specific behavioral criteria (behavioral indications for use);</a:t>
            </a:r>
          </a:p>
          <a:p>
            <a:endParaRPr lang="en-US" dirty="0"/>
          </a:p>
          <a:p>
            <a:r>
              <a:rPr lang="en-US" dirty="0"/>
              <a:t>Developed in conjunction with the responsible provider agency nursing staff;</a:t>
            </a:r>
          </a:p>
          <a:p>
            <a:pPr lvl="1"/>
            <a:r>
              <a:rPr lang="en-US" dirty="0"/>
              <a:t>You provide suggestions on how one might use other strategies to de-escalate/ease symptoms;</a:t>
            </a:r>
          </a:p>
          <a:p>
            <a:pPr lvl="1"/>
            <a:r>
              <a:rPr lang="en-US" dirty="0"/>
              <a:t>What events may precipitate PRN administration</a:t>
            </a:r>
          </a:p>
          <a:p>
            <a:pPr lvl="1"/>
            <a:r>
              <a:rPr lang="en-US" dirty="0"/>
              <a:t>The Nurse guides and approves the administration</a:t>
            </a:r>
          </a:p>
          <a:p>
            <a:pPr lvl="1"/>
            <a:endParaRPr lang="en-US" dirty="0"/>
          </a:p>
          <a:p>
            <a:r>
              <a:rPr lang="en-US" dirty="0"/>
              <a:t>OTHER DUTIES: Evaluate each use of the PRN via GERs, staff interviews, and/or direct observation;  the resulting information should be discussed with the IDT and reported in the next Semi Annual Report.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ke my meds cartoon.jpg"/>
          <p:cNvPicPr>
            <a:picLocks noGrp="1" noChangeAspect="1"/>
          </p:cNvPicPr>
          <p:nvPr>
            <p:ph idx="1"/>
          </p:nvPr>
        </p:nvPicPr>
        <p:blipFill>
          <a:blip r:embed="rId2" cstate="print"/>
          <a:stretch>
            <a:fillRect/>
          </a:stretch>
        </p:blipFill>
        <p:spPr>
          <a:xfrm>
            <a:off x="2822918" y="371061"/>
            <a:ext cx="6546164" cy="4903304"/>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dirty="0"/>
              <a:t>PRN Psychotropic Medication Plan</a:t>
            </a:r>
          </a:p>
        </p:txBody>
      </p:sp>
      <p:sp>
        <p:nvSpPr>
          <p:cNvPr id="78851" name="Content Placeholder 2"/>
          <p:cNvSpPr>
            <a:spLocks noGrp="1"/>
          </p:cNvSpPr>
          <p:nvPr>
            <p:ph idx="1"/>
          </p:nvPr>
        </p:nvSpPr>
        <p:spPr>
          <a:xfrm>
            <a:off x="2152650" y="1825626"/>
            <a:ext cx="8117785" cy="3833053"/>
          </a:xfrm>
        </p:spPr>
        <p:txBody>
          <a:bodyPr>
            <a:normAutofit/>
          </a:bodyPr>
          <a:lstStyle/>
          <a:p>
            <a:pPr marL="0" indent="0" algn="ctr">
              <a:buNone/>
            </a:pPr>
            <a:r>
              <a:rPr lang="en-US" b="1" u="sng" dirty="0"/>
              <a:t>KEEP IN MIND</a:t>
            </a:r>
          </a:p>
          <a:p>
            <a:r>
              <a:rPr lang="en-US" dirty="0"/>
              <a:t>PRNs are to be used for the individual receiving support – </a:t>
            </a:r>
          </a:p>
          <a:p>
            <a:pPr lvl="1"/>
            <a:r>
              <a:rPr lang="en-US" dirty="0"/>
              <a:t>To help that person be more comfortable, address symptoms etc. </a:t>
            </a:r>
          </a:p>
          <a:p>
            <a:pPr lvl="1"/>
            <a:endParaRPr lang="en-US" dirty="0"/>
          </a:p>
          <a:p>
            <a:r>
              <a:rPr lang="en-US" dirty="0"/>
              <a:t>NOT – to make the support person’s job easier or because the individual is ‘being difficult’ – This is chemical restraint. It is abuse and it should be reported as such.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noChangeArrowheads="1"/>
          </p:cNvSpPr>
          <p:nvPr>
            <p:ph type="title"/>
          </p:nvPr>
        </p:nvSpPr>
        <p:spPr>
          <a:xfrm>
            <a:off x="2152650" y="365127"/>
            <a:ext cx="8038272" cy="1325563"/>
          </a:xfrm>
        </p:spPr>
        <p:txBody>
          <a:bodyPr/>
          <a:lstStyle/>
          <a:p>
            <a:r>
              <a:rPr lang="en-US" dirty="0"/>
              <a:t>What is Behavior Support Consultation?</a:t>
            </a:r>
          </a:p>
        </p:txBody>
      </p:sp>
      <p:sp>
        <p:nvSpPr>
          <p:cNvPr id="19459" name="Content Placeholder 2"/>
          <p:cNvSpPr>
            <a:spLocks noGrp="1" noChangeArrowheads="1"/>
          </p:cNvSpPr>
          <p:nvPr>
            <p:ph idx="1"/>
          </p:nvPr>
        </p:nvSpPr>
        <p:spPr>
          <a:xfrm>
            <a:off x="2001078" y="1690690"/>
            <a:ext cx="8038272" cy="3954737"/>
          </a:xfrm>
        </p:spPr>
        <p:txBody>
          <a:bodyPr>
            <a:normAutofit fontScale="70000" lnSpcReduction="20000"/>
          </a:bodyPr>
          <a:lstStyle/>
          <a:p>
            <a:pPr lvl="1"/>
            <a:r>
              <a:rPr lang="en-US" sz="2600" dirty="0"/>
              <a:t>The unique system in New Mexico</a:t>
            </a:r>
          </a:p>
          <a:p>
            <a:pPr lvl="1"/>
            <a:endParaRPr lang="en-US" sz="2600" dirty="0"/>
          </a:p>
          <a:p>
            <a:pPr lvl="1"/>
            <a:r>
              <a:rPr lang="en-US" sz="2600" dirty="0"/>
              <a:t>The Consultation Model:</a:t>
            </a:r>
          </a:p>
          <a:p>
            <a:pPr lvl="2"/>
            <a:r>
              <a:rPr lang="en-US" sz="2600" dirty="0"/>
              <a:t>What does this mean?</a:t>
            </a:r>
          </a:p>
          <a:p>
            <a:pPr lvl="2"/>
            <a:r>
              <a:rPr lang="en-US" sz="2600" dirty="0"/>
              <a:t>How is it different from therapy, counseling etc.?</a:t>
            </a:r>
          </a:p>
          <a:p>
            <a:pPr lvl="2"/>
            <a:r>
              <a:rPr lang="en-US" sz="2600" dirty="0"/>
              <a:t>Can I still be a counselor to individuals on the Waiver?</a:t>
            </a:r>
          </a:p>
          <a:p>
            <a:pPr lvl="2"/>
            <a:endParaRPr lang="en-US" sz="2600" dirty="0"/>
          </a:p>
          <a:p>
            <a:pPr lvl="1"/>
            <a:r>
              <a:rPr lang="en-US" sz="2600" dirty="0"/>
              <a:t>BSC is a team (hopefully consensus) method of:</a:t>
            </a:r>
          </a:p>
          <a:p>
            <a:pPr lvl="2"/>
            <a:r>
              <a:rPr lang="en-US" sz="2600" dirty="0"/>
              <a:t>Initial and ongoing assessment of behavioral and skill building needs via the lens of the clinical necessity criteria (The PBSA);</a:t>
            </a:r>
          </a:p>
          <a:p>
            <a:pPr lvl="2"/>
            <a:r>
              <a:rPr lang="en-US" sz="2600" dirty="0"/>
              <a:t>Providing written guidelines for support, education, and integration of individuals receiving DD Waiver services (The PBSP, BCIP, PPMP, and Risk Management Plan);</a:t>
            </a:r>
          </a:p>
          <a:p>
            <a:pPr lvl="2"/>
            <a:r>
              <a:rPr lang="en-US" sz="2600" dirty="0"/>
              <a:t>Providing training to direct support professionals, families, other team members regarding all of the above</a:t>
            </a:r>
            <a:r>
              <a:rPr lang="en-US" dirty="0"/>
              <a:t>.</a:t>
            </a:r>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474BE-85B2-4241-BA16-1A4183790713}"/>
              </a:ext>
            </a:extLst>
          </p:cNvPr>
          <p:cNvSpPr>
            <a:spLocks noGrp="1"/>
          </p:cNvSpPr>
          <p:nvPr>
            <p:ph type="title"/>
          </p:nvPr>
        </p:nvSpPr>
        <p:spPr/>
        <p:txBody>
          <a:bodyPr/>
          <a:lstStyle/>
          <a:p>
            <a:r>
              <a:rPr lang="en-US" dirty="0"/>
              <a:t>Review </a:t>
            </a:r>
          </a:p>
        </p:txBody>
      </p:sp>
      <p:sp>
        <p:nvSpPr>
          <p:cNvPr id="3" name="Content Placeholder 2">
            <a:extLst>
              <a:ext uri="{FF2B5EF4-FFF2-40B4-BE49-F238E27FC236}">
                <a16:creationId xmlns:a16="http://schemas.microsoft.com/office/drawing/2014/main" id="{F0FAA133-64B0-49F3-AE2A-41BD9375522A}"/>
              </a:ext>
            </a:extLst>
          </p:cNvPr>
          <p:cNvSpPr>
            <a:spLocks noGrp="1"/>
          </p:cNvSpPr>
          <p:nvPr>
            <p:ph idx="1"/>
          </p:nvPr>
        </p:nvSpPr>
        <p:spPr>
          <a:xfrm>
            <a:off x="2152651" y="1560582"/>
            <a:ext cx="7289613" cy="3793297"/>
          </a:xfrm>
        </p:spPr>
        <p:txBody>
          <a:bodyPr>
            <a:normAutofit/>
          </a:bodyPr>
          <a:lstStyle/>
          <a:p>
            <a:pPr marL="0" indent="0">
              <a:buNone/>
            </a:pPr>
            <a:r>
              <a:rPr lang="en-US" dirty="0"/>
              <a:t>What is the PRN Psychotropic Medication Plan?</a:t>
            </a:r>
          </a:p>
          <a:p>
            <a:pPr marL="914400" lvl="1" indent="-457200">
              <a:buFont typeface="+mj-lt"/>
              <a:buAutoNum type="alphaLcPeriod"/>
            </a:pPr>
            <a:r>
              <a:rPr lang="en-US" dirty="0"/>
              <a:t>A plan regarding PRN (as needed) medication for behavioral events.</a:t>
            </a:r>
          </a:p>
          <a:p>
            <a:pPr marL="914400" lvl="1" indent="-457200">
              <a:buFont typeface="+mj-lt"/>
              <a:buAutoNum type="alphaLcPeriod"/>
            </a:pPr>
            <a:r>
              <a:rPr lang="en-US" dirty="0"/>
              <a:t>More of a ‘medication avoidance plan’ than a plan for administering meds.</a:t>
            </a:r>
          </a:p>
          <a:p>
            <a:pPr marL="914400" lvl="1" indent="-457200">
              <a:buFont typeface="+mj-lt"/>
              <a:buAutoNum type="alphaLcPeriod"/>
            </a:pPr>
            <a:r>
              <a:rPr lang="en-US" dirty="0"/>
              <a:t>A plan to tell staff when to take their meds.</a:t>
            </a:r>
          </a:p>
          <a:p>
            <a:pPr marL="914400" lvl="1" indent="-457200">
              <a:buFont typeface="+mj-lt"/>
              <a:buAutoNum type="alphaLcPeriod"/>
            </a:pPr>
            <a:r>
              <a:rPr lang="en-US" dirty="0"/>
              <a:t>A &amp; B</a:t>
            </a:r>
          </a:p>
        </p:txBody>
      </p:sp>
      <p:sp>
        <p:nvSpPr>
          <p:cNvPr id="4" name="Slide Number Placeholder 3">
            <a:extLst>
              <a:ext uri="{FF2B5EF4-FFF2-40B4-BE49-F238E27FC236}">
                <a16:creationId xmlns:a16="http://schemas.microsoft.com/office/drawing/2014/main" id="{021DEB42-C8B5-43A2-8DDB-0BD5B0C41194}"/>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3568CB-1FEA-48FF-86E4-5ACFE195761A}" type="slidenum">
              <a:rPr lang="en-US" smtClean="0"/>
              <a:t>120</a:t>
            </a:fld>
            <a:endParaRPr lang="en-US" dirty="0"/>
          </a:p>
        </p:txBody>
      </p:sp>
    </p:spTree>
    <p:extLst>
      <p:ext uri="{BB962C8B-B14F-4D97-AF65-F5344CB8AC3E}">
        <p14:creationId xmlns:p14="http://schemas.microsoft.com/office/powerpoint/2010/main" val="46602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474BE-85B2-4241-BA16-1A4183790713}"/>
              </a:ext>
            </a:extLst>
          </p:cNvPr>
          <p:cNvSpPr>
            <a:spLocks noGrp="1"/>
          </p:cNvSpPr>
          <p:nvPr>
            <p:ph type="title"/>
          </p:nvPr>
        </p:nvSpPr>
        <p:spPr/>
        <p:txBody>
          <a:bodyPr/>
          <a:lstStyle/>
          <a:p>
            <a:r>
              <a:rPr lang="en-US" dirty="0"/>
              <a:t>Review </a:t>
            </a:r>
          </a:p>
        </p:txBody>
      </p:sp>
      <p:sp>
        <p:nvSpPr>
          <p:cNvPr id="3" name="Content Placeholder 2">
            <a:extLst>
              <a:ext uri="{FF2B5EF4-FFF2-40B4-BE49-F238E27FC236}">
                <a16:creationId xmlns:a16="http://schemas.microsoft.com/office/drawing/2014/main" id="{F0FAA133-64B0-49F3-AE2A-41BD9375522A}"/>
              </a:ext>
            </a:extLst>
          </p:cNvPr>
          <p:cNvSpPr>
            <a:spLocks noGrp="1"/>
          </p:cNvSpPr>
          <p:nvPr>
            <p:ph idx="1"/>
          </p:nvPr>
        </p:nvSpPr>
        <p:spPr/>
        <p:txBody>
          <a:bodyPr>
            <a:normAutofit/>
          </a:bodyPr>
          <a:lstStyle/>
          <a:p>
            <a:pPr marL="0" indent="0">
              <a:buNone/>
            </a:pPr>
            <a:r>
              <a:rPr lang="en-US" dirty="0"/>
              <a:t>Why do we need a PRN Psychotropic Medication Plan?</a:t>
            </a:r>
          </a:p>
          <a:p>
            <a:pPr marL="914400" lvl="1" indent="-457200">
              <a:buFont typeface="+mj-lt"/>
              <a:buAutoNum type="alphaLcPeriod"/>
            </a:pPr>
            <a:r>
              <a:rPr lang="en-US" dirty="0"/>
              <a:t>Provides guidelines for alternative methods of addressing intense events.</a:t>
            </a:r>
          </a:p>
          <a:p>
            <a:pPr marL="914400" lvl="1" indent="-457200">
              <a:buFont typeface="+mj-lt"/>
              <a:buAutoNum type="alphaLcPeriod"/>
            </a:pPr>
            <a:r>
              <a:rPr lang="en-US" dirty="0"/>
              <a:t>Allows for cross-over between behavioral and psychiatric interventions.</a:t>
            </a:r>
          </a:p>
          <a:p>
            <a:pPr marL="914400" lvl="1" indent="-457200">
              <a:buFont typeface="+mj-lt"/>
              <a:buAutoNum type="alphaLcPeriod"/>
            </a:pPr>
            <a:r>
              <a:rPr lang="en-US" dirty="0"/>
              <a:t>Allows for tracking of PRN usage and effect.</a:t>
            </a:r>
          </a:p>
          <a:p>
            <a:pPr marL="914400" lvl="1" indent="-457200">
              <a:buFont typeface="+mj-lt"/>
              <a:buAutoNum type="alphaLcPeriod"/>
            </a:pPr>
            <a:r>
              <a:rPr lang="en-US" dirty="0"/>
              <a:t>All of the Above.</a:t>
            </a:r>
          </a:p>
        </p:txBody>
      </p:sp>
      <p:sp>
        <p:nvSpPr>
          <p:cNvPr id="4" name="Slide Number Placeholder 3">
            <a:extLst>
              <a:ext uri="{FF2B5EF4-FFF2-40B4-BE49-F238E27FC236}">
                <a16:creationId xmlns:a16="http://schemas.microsoft.com/office/drawing/2014/main" id="{021DEB42-C8B5-43A2-8DDB-0BD5B0C41194}"/>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6E6243-E486-491C-B282-88F18A17D0FA}" type="slidenum">
              <a:rPr lang="en-US" smtClean="0"/>
              <a:t>121</a:t>
            </a:fld>
            <a:endParaRPr lang="en-US" dirty="0"/>
          </a:p>
        </p:txBody>
      </p:sp>
    </p:spTree>
    <p:extLst>
      <p:ext uri="{BB962C8B-B14F-4D97-AF65-F5344CB8AC3E}">
        <p14:creationId xmlns:p14="http://schemas.microsoft.com/office/powerpoint/2010/main" val="393544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47D621A-8C42-409A-84F0-EC82FA21F519}"/>
              </a:ext>
            </a:extLst>
          </p:cNvPr>
          <p:cNvSpPr>
            <a:spLocks noGrp="1"/>
          </p:cNvSpPr>
          <p:nvPr>
            <p:ph idx="1"/>
          </p:nvPr>
        </p:nvSpPr>
        <p:spPr>
          <a:xfrm>
            <a:off x="2152650" y="1825626"/>
            <a:ext cx="7932254" cy="2468079"/>
          </a:xfrm>
        </p:spPr>
        <p:txBody>
          <a:bodyPr/>
          <a:lstStyle/>
          <a:p>
            <a:pPr marL="0" indent="0">
              <a:buNone/>
            </a:pPr>
            <a:r>
              <a:rPr lang="en-US" b="1" dirty="0">
                <a:solidFill>
                  <a:srgbClr val="000000"/>
                </a:solidFill>
              </a:rPr>
              <a:t>THE RISK MANAGEMENT PLAN (RMP)</a:t>
            </a:r>
            <a:endParaRPr lang="en-US" dirty="0"/>
          </a:p>
        </p:txBody>
      </p:sp>
    </p:spTree>
    <p:extLst>
      <p:ext uri="{BB962C8B-B14F-4D97-AF65-F5344CB8AC3E}">
        <p14:creationId xmlns:p14="http://schemas.microsoft.com/office/powerpoint/2010/main" val="27703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RiskNotTakingRisksCartoon.jpg"/>
          <p:cNvPicPr>
            <a:picLocks noGrp="1" noChangeAspect="1"/>
          </p:cNvPicPr>
          <p:nvPr>
            <p:ph idx="1"/>
          </p:nvPr>
        </p:nvPicPr>
        <p:blipFill>
          <a:blip r:embed="rId2" cstate="print"/>
          <a:stretch>
            <a:fillRect/>
          </a:stretch>
        </p:blipFill>
        <p:spPr>
          <a:xfrm>
            <a:off x="3220313" y="331305"/>
            <a:ext cx="5751375" cy="5131837"/>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RISK MANAGEMENT PLAN (RMP)</a:t>
            </a:r>
            <a:br>
              <a:rPr lang="en-US" dirty="0"/>
            </a:br>
            <a:r>
              <a:rPr lang="en-US" dirty="0"/>
              <a:t>What is it and why do we do it?</a:t>
            </a:r>
          </a:p>
        </p:txBody>
      </p:sp>
      <p:sp>
        <p:nvSpPr>
          <p:cNvPr id="3" name="Content Placeholder 2"/>
          <p:cNvSpPr>
            <a:spLocks noGrp="1"/>
          </p:cNvSpPr>
          <p:nvPr>
            <p:ph idx="1"/>
          </p:nvPr>
        </p:nvSpPr>
        <p:spPr>
          <a:xfrm>
            <a:off x="2152650" y="1825626"/>
            <a:ext cx="8078028" cy="3687279"/>
          </a:xfrm>
        </p:spPr>
        <p:txBody>
          <a:bodyPr>
            <a:normAutofit/>
          </a:bodyPr>
          <a:lstStyle/>
          <a:p>
            <a:r>
              <a:rPr lang="en-US" dirty="0"/>
              <a:t>What is it?</a:t>
            </a:r>
          </a:p>
          <a:p>
            <a:pPr lvl="1"/>
            <a:r>
              <a:rPr lang="en-US" dirty="0"/>
              <a:t>An ‘as recommended’ addendum to the PBSP;</a:t>
            </a:r>
          </a:p>
          <a:p>
            <a:pPr lvl="1"/>
            <a:r>
              <a:rPr lang="en-US" dirty="0"/>
              <a:t>A specific/explicit framework of guidelines and ‘things to watch for’ concerning sexual boundary risk; </a:t>
            </a:r>
          </a:p>
          <a:p>
            <a:pPr lvl="1"/>
            <a:r>
              <a:rPr lang="en-US" dirty="0"/>
              <a:t>Stems directly from the Preliminary Risk Screening Consultation (PRSC) note. </a:t>
            </a:r>
          </a:p>
          <a:p>
            <a:r>
              <a:rPr lang="en-US" dirty="0"/>
              <a:t>Why do we do it?</a:t>
            </a:r>
          </a:p>
          <a:p>
            <a:pPr lvl="1"/>
            <a:r>
              <a:rPr lang="en-US" dirty="0"/>
              <a:t>In situations where a clear risk of sexual boundary violation is present this document provides the clearest specific guidelines for supporting the person in light of this risk.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THE RISK MANAGEMENT PLAN (RMP)</a:t>
            </a:r>
          </a:p>
        </p:txBody>
      </p:sp>
      <p:sp>
        <p:nvSpPr>
          <p:cNvPr id="3" name="Content Placeholder 2"/>
          <p:cNvSpPr>
            <a:spLocks noGrp="1"/>
          </p:cNvSpPr>
          <p:nvPr>
            <p:ph idx="1"/>
          </p:nvPr>
        </p:nvSpPr>
        <p:spPr>
          <a:xfrm>
            <a:off x="2152650" y="1825626"/>
            <a:ext cx="8117785" cy="3780045"/>
          </a:xfrm>
        </p:spPr>
        <p:txBody>
          <a:bodyPr>
            <a:normAutofit/>
          </a:bodyPr>
          <a:lstStyle/>
          <a:p>
            <a:r>
              <a:rPr lang="en-US" dirty="0"/>
              <a:t>These are fairly rare documents. You may go years with many clients and never write one. </a:t>
            </a:r>
          </a:p>
          <a:p>
            <a:r>
              <a:rPr lang="en-US" dirty="0"/>
              <a:t>The PRS process is a group meeting assessment/interview process to determine/examine:</a:t>
            </a:r>
          </a:p>
          <a:p>
            <a:pPr lvl="1"/>
            <a:r>
              <a:rPr lang="en-US" dirty="0"/>
              <a:t>History of sexual boundary violation(s)</a:t>
            </a:r>
          </a:p>
          <a:p>
            <a:pPr lvl="2"/>
            <a:r>
              <a:rPr lang="en-US" dirty="0"/>
              <a:t>We cast a wide net</a:t>
            </a:r>
          </a:p>
          <a:p>
            <a:pPr lvl="1"/>
            <a:r>
              <a:rPr lang="en-US" dirty="0"/>
              <a:t>Other static and dynamic factors associated with risk of sexual offense</a:t>
            </a:r>
          </a:p>
          <a:p>
            <a:r>
              <a:rPr lang="en-US" dirty="0"/>
              <a:t>MOST PRS CONSULTATIONS DO NOT LEAD TO A RECOMMENDATION FOR A RMP</a:t>
            </a:r>
          </a:p>
          <a:p>
            <a:pPr lvl="1"/>
            <a:r>
              <a:rPr lang="en-US" dirty="0"/>
              <a:t>If it does – you’ll know it.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RISK MANAGEMENT PLAN (RMP)</a:t>
            </a:r>
          </a:p>
        </p:txBody>
      </p:sp>
      <p:sp>
        <p:nvSpPr>
          <p:cNvPr id="3" name="Content Placeholder 2"/>
          <p:cNvSpPr>
            <a:spLocks noGrp="1"/>
          </p:cNvSpPr>
          <p:nvPr>
            <p:ph idx="1"/>
          </p:nvPr>
        </p:nvSpPr>
        <p:spPr>
          <a:xfrm>
            <a:off x="2152650" y="1825625"/>
            <a:ext cx="8117785" cy="3766792"/>
          </a:xfrm>
        </p:spPr>
        <p:txBody>
          <a:bodyPr>
            <a:normAutofit/>
          </a:bodyPr>
          <a:lstStyle/>
          <a:p>
            <a:r>
              <a:rPr lang="en-US" dirty="0"/>
              <a:t>You may only request/receive the additional PRSC units if a RMP has been recommended.</a:t>
            </a:r>
          </a:p>
          <a:p>
            <a:r>
              <a:rPr lang="en-US" dirty="0"/>
              <a:t>Just having participated in the PRSC meeting does not qualify for the units.</a:t>
            </a:r>
          </a:p>
          <a:p>
            <a:r>
              <a:rPr lang="en-US" dirty="0"/>
              <a:t>Call us with anything you think is at all even possibly related to sexual boundary issues or offense.</a:t>
            </a:r>
          </a:p>
          <a:p>
            <a:r>
              <a:rPr lang="en-US" dirty="0"/>
              <a:t>Call us if there has been an RMP suggested and you would like Technical Assistance around the formulation/re-formulation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07ABD-86EA-4EBA-91C7-B8130AA64081}"/>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E7B44BAE-28F4-4DF2-A718-A5936C84E0C6}"/>
              </a:ext>
            </a:extLst>
          </p:cNvPr>
          <p:cNvSpPr>
            <a:spLocks noGrp="1"/>
          </p:cNvSpPr>
          <p:nvPr>
            <p:ph idx="1"/>
          </p:nvPr>
        </p:nvSpPr>
        <p:spPr>
          <a:xfrm>
            <a:off x="2152650" y="1690689"/>
            <a:ext cx="7886700" cy="4351338"/>
          </a:xfrm>
        </p:spPr>
        <p:txBody>
          <a:bodyPr>
            <a:normAutofit/>
          </a:bodyPr>
          <a:lstStyle/>
          <a:p>
            <a:pPr marL="0" indent="0">
              <a:buNone/>
            </a:pPr>
            <a:r>
              <a:rPr lang="en-US" dirty="0"/>
              <a:t>What is the Risk Management Plan (RMP)?</a:t>
            </a:r>
          </a:p>
          <a:p>
            <a:pPr marL="914400" lvl="1" indent="-457200">
              <a:buFont typeface="+mj-lt"/>
              <a:buAutoNum type="alphaLcPeriod"/>
            </a:pPr>
            <a:r>
              <a:rPr lang="en-US" dirty="0"/>
              <a:t>A specific/explicit framework of guidelines and ‘things to watch for’ concerning sexual boundary risk.</a:t>
            </a:r>
          </a:p>
          <a:p>
            <a:pPr marL="914400" lvl="1" indent="-457200">
              <a:buFont typeface="+mj-lt"/>
              <a:buAutoNum type="alphaLcPeriod"/>
            </a:pPr>
            <a:r>
              <a:rPr lang="en-US" dirty="0"/>
              <a:t>Stems directly from the Preliminary Risk Screening Consultation (PRSC) note.</a:t>
            </a:r>
          </a:p>
          <a:p>
            <a:pPr marL="914400" lvl="1" indent="-457200">
              <a:buFont typeface="+mj-lt"/>
              <a:buAutoNum type="alphaLcPeriod"/>
            </a:pPr>
            <a:r>
              <a:rPr lang="en-US" dirty="0"/>
              <a:t>Assists the team in keeping the Individual and other safe.</a:t>
            </a:r>
          </a:p>
          <a:p>
            <a:pPr marL="914400" lvl="1" indent="-457200">
              <a:buFont typeface="+mj-lt"/>
              <a:buAutoNum type="alphaLcPeriod"/>
            </a:pPr>
            <a:r>
              <a:rPr lang="en-US" dirty="0"/>
              <a:t>All of the above.</a:t>
            </a:r>
          </a:p>
        </p:txBody>
      </p:sp>
      <p:sp>
        <p:nvSpPr>
          <p:cNvPr id="4" name="Slide Number Placeholder 3">
            <a:extLst>
              <a:ext uri="{FF2B5EF4-FFF2-40B4-BE49-F238E27FC236}">
                <a16:creationId xmlns:a16="http://schemas.microsoft.com/office/drawing/2014/main" id="{0E73410B-6C80-41BB-807B-4B78A7771AD2}"/>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FEF4DE-8602-427B-9D0E-BFA4C9EEDEA6}" type="slidenum">
              <a:rPr lang="en-US" smtClean="0"/>
              <a:t>127</a:t>
            </a:fld>
            <a:endParaRPr lang="en-US" dirty="0"/>
          </a:p>
        </p:txBody>
      </p:sp>
    </p:spTree>
    <p:extLst>
      <p:ext uri="{BB962C8B-B14F-4D97-AF65-F5344CB8AC3E}">
        <p14:creationId xmlns:p14="http://schemas.microsoft.com/office/powerpoint/2010/main" val="267320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07ABD-86EA-4EBA-91C7-B8130AA64081}"/>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E7B44BAE-28F4-4DF2-A718-A5936C84E0C6}"/>
              </a:ext>
            </a:extLst>
          </p:cNvPr>
          <p:cNvSpPr>
            <a:spLocks noGrp="1"/>
          </p:cNvSpPr>
          <p:nvPr>
            <p:ph idx="1"/>
          </p:nvPr>
        </p:nvSpPr>
        <p:spPr>
          <a:xfrm>
            <a:off x="2152650" y="1507573"/>
            <a:ext cx="7886700" cy="4351338"/>
          </a:xfrm>
        </p:spPr>
        <p:txBody>
          <a:bodyPr>
            <a:normAutofit/>
          </a:bodyPr>
          <a:lstStyle/>
          <a:p>
            <a:pPr marL="0" indent="0">
              <a:buNone/>
            </a:pPr>
            <a:r>
              <a:rPr lang="en-US" dirty="0"/>
              <a:t>Why do we have a Risk Management Plan (RMP)?</a:t>
            </a:r>
          </a:p>
          <a:p>
            <a:pPr marL="914400" lvl="1" indent="-457200">
              <a:buFont typeface="+mj-lt"/>
              <a:buAutoNum type="alphaLcPeriod"/>
            </a:pPr>
            <a:r>
              <a:rPr lang="en-US" dirty="0"/>
              <a:t>To document strategies to avoid situations where a clear risk of sexual boundary violation is present.</a:t>
            </a:r>
          </a:p>
          <a:p>
            <a:pPr marL="914400" lvl="1" indent="-457200">
              <a:buFont typeface="+mj-lt"/>
              <a:buAutoNum type="alphaLcPeriod"/>
            </a:pPr>
            <a:r>
              <a:rPr lang="en-US" dirty="0"/>
              <a:t>To document the clearest specific guidelines for supporting the person with sexually inappropriate risk.</a:t>
            </a:r>
          </a:p>
          <a:p>
            <a:pPr marL="914400" lvl="1" indent="-457200">
              <a:buFont typeface="+mj-lt"/>
              <a:buAutoNum type="alphaLcPeriod"/>
            </a:pPr>
            <a:r>
              <a:rPr lang="en-US" dirty="0"/>
              <a:t>To support the team in sharing the risk to avoid over-containment when possible.</a:t>
            </a:r>
          </a:p>
          <a:p>
            <a:pPr marL="914400" lvl="1" indent="-457200">
              <a:buFont typeface="+mj-lt"/>
              <a:buAutoNum type="alphaLcPeriod"/>
            </a:pPr>
            <a:r>
              <a:rPr lang="en-US" dirty="0"/>
              <a:t>All of the above.</a:t>
            </a:r>
          </a:p>
        </p:txBody>
      </p:sp>
      <p:sp>
        <p:nvSpPr>
          <p:cNvPr id="4" name="Slide Number Placeholder 3">
            <a:extLst>
              <a:ext uri="{FF2B5EF4-FFF2-40B4-BE49-F238E27FC236}">
                <a16:creationId xmlns:a16="http://schemas.microsoft.com/office/drawing/2014/main" id="{0E73410B-6C80-41BB-807B-4B78A7771AD2}"/>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A4C23F-548E-4AD0-A9C7-E812E7134955}" type="slidenum">
              <a:rPr lang="en-US" smtClean="0"/>
              <a:t>128</a:t>
            </a:fld>
            <a:endParaRPr lang="en-US" dirty="0"/>
          </a:p>
        </p:txBody>
      </p:sp>
    </p:spTree>
    <p:extLst>
      <p:ext uri="{BB962C8B-B14F-4D97-AF65-F5344CB8AC3E}">
        <p14:creationId xmlns:p14="http://schemas.microsoft.com/office/powerpoint/2010/main" val="263792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dirty="0"/>
              <a:t>Resources</a:t>
            </a:r>
          </a:p>
        </p:txBody>
      </p:sp>
      <p:sp>
        <p:nvSpPr>
          <p:cNvPr id="4" name="Content Placeholder 3">
            <a:extLst>
              <a:ext uri="{FF2B5EF4-FFF2-40B4-BE49-F238E27FC236}">
                <a16:creationId xmlns:a16="http://schemas.microsoft.com/office/drawing/2014/main" id="{B0102814-217D-436E-9B94-A17C69CBD07F}"/>
              </a:ext>
            </a:extLst>
          </p:cNvPr>
          <p:cNvSpPr>
            <a:spLocks noGrp="1"/>
          </p:cNvSpPr>
          <p:nvPr>
            <p:ph idx="1"/>
          </p:nvPr>
        </p:nvSpPr>
        <p:spPr>
          <a:xfrm>
            <a:off x="2152650" y="1427922"/>
            <a:ext cx="7886700" cy="4351338"/>
          </a:xfrm>
        </p:spPr>
        <p:txBody>
          <a:bodyPr/>
          <a:lstStyle/>
          <a:p>
            <a:pPr>
              <a:lnSpc>
                <a:spcPct val="80000"/>
              </a:lnSpc>
              <a:spcBef>
                <a:spcPct val="20000"/>
              </a:spcBef>
              <a:buClr>
                <a:schemeClr val="folHlink"/>
              </a:buClr>
              <a:buSzPct val="60000"/>
              <a:buFont typeface="Wingdings" pitchFamily="-84" charset="2"/>
              <a:buChar char="n"/>
            </a:pPr>
            <a:endParaRPr lang="en-US" dirty="0">
              <a:latin typeface="Tahoma" pitchFamily="-84" charset="0"/>
              <a:hlinkClick r:id="rId2"/>
            </a:endParaRPr>
          </a:p>
          <a:p>
            <a:pPr>
              <a:lnSpc>
                <a:spcPct val="80000"/>
              </a:lnSpc>
              <a:spcBef>
                <a:spcPct val="20000"/>
              </a:spcBef>
              <a:buClr>
                <a:schemeClr val="folHlink"/>
              </a:buClr>
              <a:buSzPct val="60000"/>
              <a:buFont typeface="Wingdings" pitchFamily="-84" charset="2"/>
              <a:buChar char="n"/>
            </a:pPr>
            <a:r>
              <a:rPr lang="en-US" dirty="0">
                <a:solidFill>
                  <a:schemeClr val="tx1">
                    <a:lumMod val="95000"/>
                    <a:lumOff val="5000"/>
                  </a:schemeClr>
                </a:solidFill>
                <a:latin typeface="Tahoma" pitchFamily="-84" charset="0"/>
                <a:hlinkClick r:id="" action="ppaction://noaction"/>
              </a:rPr>
              <a:t>http://nmhealth.org/ddsd/</a:t>
            </a:r>
          </a:p>
          <a:p>
            <a:pPr>
              <a:lnSpc>
                <a:spcPct val="80000"/>
              </a:lnSpc>
              <a:spcBef>
                <a:spcPct val="20000"/>
              </a:spcBef>
              <a:buClr>
                <a:schemeClr val="folHlink"/>
              </a:buClr>
              <a:buSzPct val="60000"/>
              <a:buFont typeface="Wingdings" pitchFamily="-84" charset="2"/>
              <a:buChar char="n"/>
            </a:pPr>
            <a:r>
              <a:rPr lang="en-US" dirty="0">
                <a:solidFill>
                  <a:schemeClr val="tx1">
                    <a:lumMod val="95000"/>
                    <a:lumOff val="5000"/>
                  </a:schemeClr>
                </a:solidFill>
                <a:latin typeface="Tahoma" pitchFamily="-84" charset="0"/>
                <a:hlinkClick r:id="" action="ppaction://noaction"/>
              </a:rPr>
              <a:t>http://www.beachcenter.org/research/</a:t>
            </a:r>
          </a:p>
          <a:p>
            <a:pPr>
              <a:lnSpc>
                <a:spcPct val="80000"/>
              </a:lnSpc>
              <a:spcBef>
                <a:spcPct val="20000"/>
              </a:spcBef>
              <a:buClr>
                <a:schemeClr val="folHlink"/>
              </a:buClr>
              <a:buSzPct val="60000"/>
              <a:buFont typeface="Wingdings" pitchFamily="-84" charset="2"/>
              <a:buChar char="n"/>
            </a:pPr>
            <a:r>
              <a:rPr lang="en-US" dirty="0">
                <a:solidFill>
                  <a:schemeClr val="tx1">
                    <a:lumMod val="95000"/>
                    <a:lumOff val="5000"/>
                  </a:schemeClr>
                </a:solidFill>
                <a:latin typeface="Tahoma" pitchFamily="-84" charset="0"/>
                <a:hlinkClick r:id="" action="ppaction://noaction"/>
              </a:rPr>
              <a:t>http://www.pbis.org/main.htm</a:t>
            </a:r>
          </a:p>
          <a:p>
            <a:pPr>
              <a:lnSpc>
                <a:spcPct val="80000"/>
              </a:lnSpc>
              <a:spcBef>
                <a:spcPct val="20000"/>
              </a:spcBef>
              <a:buClr>
                <a:schemeClr val="folHlink"/>
              </a:buClr>
              <a:buSzPct val="60000"/>
              <a:buFont typeface="Wingdings" pitchFamily="-84" charset="2"/>
              <a:buChar char="n"/>
            </a:pPr>
            <a:r>
              <a:rPr lang="en-US" dirty="0">
                <a:solidFill>
                  <a:schemeClr val="tx1">
                    <a:lumMod val="95000"/>
                    <a:lumOff val="5000"/>
                  </a:schemeClr>
                </a:solidFill>
                <a:latin typeface="Tahoma" pitchFamily="-84" charset="0"/>
                <a:hlinkClick r:id="" action="ppaction://noaction"/>
              </a:rPr>
              <a:t>http://education.ucsb.edu/autism/jpbi.html</a:t>
            </a:r>
          </a:p>
          <a:p>
            <a:pPr>
              <a:lnSpc>
                <a:spcPct val="80000"/>
              </a:lnSpc>
              <a:spcBef>
                <a:spcPct val="20000"/>
              </a:spcBef>
              <a:buClr>
                <a:schemeClr val="folHlink"/>
              </a:buClr>
              <a:buSzPct val="60000"/>
              <a:buFont typeface="Wingdings" pitchFamily="-84" charset="2"/>
              <a:buChar char="n"/>
            </a:pPr>
            <a:r>
              <a:rPr lang="en-US" dirty="0">
                <a:solidFill>
                  <a:schemeClr val="tx1">
                    <a:lumMod val="95000"/>
                    <a:lumOff val="5000"/>
                  </a:schemeClr>
                </a:solidFill>
                <a:latin typeface="Tahoma" pitchFamily="-84" charset="0"/>
                <a:hlinkClick r:id="" action="ppaction://noaction"/>
              </a:rPr>
              <a:t>http://dimagine.com</a:t>
            </a:r>
          </a:p>
          <a:p>
            <a:pPr>
              <a:lnSpc>
                <a:spcPct val="80000"/>
              </a:lnSpc>
              <a:spcBef>
                <a:spcPct val="20000"/>
              </a:spcBef>
              <a:buClr>
                <a:schemeClr val="folHlink"/>
              </a:buClr>
              <a:buSzPct val="60000"/>
              <a:buFont typeface="Wingdings" pitchFamily="-84" charset="2"/>
              <a:buChar char="n"/>
            </a:pPr>
            <a:r>
              <a:rPr lang="en-US" dirty="0">
                <a:solidFill>
                  <a:schemeClr val="tx1">
                    <a:lumMod val="95000"/>
                    <a:lumOff val="5000"/>
                  </a:schemeClr>
                </a:solidFill>
                <a:latin typeface="Tahoma" pitchFamily="-84" charset="0"/>
                <a:hlinkClick r:id="" action="ppaction://noaction"/>
              </a:rPr>
              <a:t>http://thechp.syr.edu/rsapub.htm</a:t>
            </a:r>
            <a:endParaRPr lang="en-US" dirty="0">
              <a:solidFill>
                <a:schemeClr val="tx1">
                  <a:lumMod val="95000"/>
                  <a:lumOff val="5000"/>
                </a:schemeClr>
              </a:solidFill>
              <a:latin typeface="Tahoma" pitchFamily="-84" charset="0"/>
            </a:endParaRPr>
          </a:p>
          <a:p>
            <a:pPr>
              <a:lnSpc>
                <a:spcPct val="80000"/>
              </a:lnSpc>
              <a:spcBef>
                <a:spcPct val="20000"/>
              </a:spcBef>
              <a:buClr>
                <a:schemeClr val="folHlink"/>
              </a:buClr>
              <a:buSzPct val="60000"/>
              <a:buFont typeface="Wingdings" pitchFamily="-84" charset="2"/>
              <a:buChar char="n"/>
            </a:pPr>
            <a:r>
              <a:rPr lang="en-US" dirty="0">
                <a:solidFill>
                  <a:schemeClr val="tx1">
                    <a:lumMod val="95000"/>
                    <a:lumOff val="5000"/>
                  </a:schemeClr>
                </a:solidFill>
                <a:latin typeface="Tahoma" pitchFamily="-84" charset="0"/>
                <a:hlinkClick r:id="rId3"/>
              </a:rPr>
              <a:t>http://www.positivepsychology.org/</a:t>
            </a:r>
            <a:endParaRPr lang="en-US" dirty="0">
              <a:solidFill>
                <a:schemeClr val="tx1">
                  <a:lumMod val="95000"/>
                  <a:lumOff val="5000"/>
                </a:schemeClr>
              </a:solidFill>
              <a:latin typeface="Tahoma" pitchFamily="-84" charset="0"/>
            </a:endParaRPr>
          </a:p>
          <a:p>
            <a:pPr marL="0" indent="0">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p:txBody>
          <a:bodyPr/>
          <a:lstStyle/>
          <a:p>
            <a:r>
              <a:rPr lang="en-US" dirty="0"/>
              <a:t>What is Behavior Support Consultation?…</a:t>
            </a:r>
          </a:p>
        </p:txBody>
      </p:sp>
      <p:sp>
        <p:nvSpPr>
          <p:cNvPr id="27651" name="Content Placeholder 2">
            <a:extLst>
              <a:ext uri="{FF2B5EF4-FFF2-40B4-BE49-F238E27FC236}">
                <a16:creationId xmlns:a16="http://schemas.microsoft.com/office/drawing/2014/main" id="{F07A5754-7012-4CCD-924F-F7CB0EB222BC}"/>
              </a:ext>
            </a:extLst>
          </p:cNvPr>
          <p:cNvSpPr>
            <a:spLocks noGrp="1"/>
          </p:cNvSpPr>
          <p:nvPr>
            <p:ph idx="1"/>
          </p:nvPr>
        </p:nvSpPr>
        <p:spPr>
          <a:xfrm>
            <a:off x="2152650" y="1690690"/>
            <a:ext cx="7773228" cy="4098097"/>
          </a:xfrm>
        </p:spPr>
        <p:txBody>
          <a:bodyPr>
            <a:normAutofit fontScale="70000" lnSpcReduction="20000"/>
          </a:bodyPr>
          <a:lstStyle/>
          <a:p>
            <a:pPr marL="0" indent="0">
              <a:buNone/>
            </a:pPr>
            <a:r>
              <a:rPr lang="en-US" dirty="0"/>
              <a:t>…SEE THE SERVICE STANDARDS</a:t>
            </a:r>
          </a:p>
          <a:p>
            <a:r>
              <a:rPr lang="en-US" dirty="0"/>
              <a:t>Service Requirements 12.2.3</a:t>
            </a:r>
          </a:p>
          <a:p>
            <a:r>
              <a:rPr lang="en-US" dirty="0"/>
              <a:t>Behavioral Support Consultation (BSC) services are intended to enhance the DD Waiver participant</a:t>
            </a:r>
            <a:r>
              <a:rPr lang="ja-JP" altLang="en-US" dirty="0"/>
              <a:t>’</a:t>
            </a:r>
            <a:r>
              <a:rPr lang="en-US" dirty="0"/>
              <a:t>s quality of life by providing PBS as the person works on functional and relational skills. </a:t>
            </a:r>
          </a:p>
          <a:p>
            <a:r>
              <a:rPr lang="en-US" dirty="0"/>
              <a:t>BSC services identify distracting, disruptive, and/or destructive behavior that impacts quality of life and provides specific prevention and intervention strategies to manage and lessen the risks these behaviors present. </a:t>
            </a:r>
          </a:p>
          <a:p>
            <a:r>
              <a:rPr lang="en-US" dirty="0"/>
              <a:t>While other service system settings (e.g., SSE) and generic community settings (e.g., adult continuing education) are also considered and utilized when needed, BSC services do not include individual or group therapy, or any other mental health or behavioral health services that would typically be provided through the Medicaid state plan benefits. </a:t>
            </a:r>
          </a:p>
          <a:p>
            <a:r>
              <a:rPr lang="en-US" dirty="0"/>
              <a:t>Assessment of the person and his/her environment, including barriers to independent functioning; </a:t>
            </a:r>
          </a:p>
          <a:p>
            <a:r>
              <a:rPr lang="en-US" dirty="0"/>
              <a:t>Design and testing of strategies to address concerns and build on strengths and skills for independence; and </a:t>
            </a:r>
          </a:p>
          <a:p>
            <a:r>
              <a:rPr lang="en-US" dirty="0"/>
              <a:t>Writing and training plans in a way that the person and Direct Support Personnel (DSP) can understand and implement.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title"/>
          </p:nvPr>
        </p:nvSpPr>
        <p:spPr/>
        <p:txBody>
          <a:bodyPr/>
          <a:lstStyle/>
          <a:p>
            <a:r>
              <a:rPr lang="en-US" dirty="0"/>
              <a:t>What is Behavior Support Consultation?…</a:t>
            </a:r>
          </a:p>
        </p:txBody>
      </p:sp>
      <p:sp>
        <p:nvSpPr>
          <p:cNvPr id="21507" name="Content Placeholder 2"/>
          <p:cNvSpPr>
            <a:spLocks noGrp="1" noChangeArrowheads="1"/>
          </p:cNvSpPr>
          <p:nvPr>
            <p:ph idx="1"/>
          </p:nvPr>
        </p:nvSpPr>
        <p:spPr>
          <a:xfrm>
            <a:off x="2152650" y="1690689"/>
            <a:ext cx="7886700" cy="4351338"/>
          </a:xfrm>
        </p:spPr>
        <p:txBody>
          <a:bodyPr>
            <a:normAutofit fontScale="92500" lnSpcReduction="10000"/>
          </a:bodyPr>
          <a:lstStyle/>
          <a:p>
            <a:pPr>
              <a:spcBef>
                <a:spcPts val="0"/>
              </a:spcBef>
            </a:pPr>
            <a:r>
              <a:rPr lang="en-US" dirty="0"/>
              <a:t>Develop behavior support strategies to lessen the negative impact of contributing factors to enhance the person’s autonomy and self-determination; </a:t>
            </a:r>
          </a:p>
          <a:p>
            <a:pPr>
              <a:spcBef>
                <a:spcPts val="0"/>
              </a:spcBef>
            </a:pPr>
            <a:endParaRPr lang="en-US" dirty="0"/>
          </a:p>
          <a:p>
            <a:pPr>
              <a:spcBef>
                <a:spcPts val="0"/>
              </a:spcBef>
            </a:pPr>
            <a:r>
              <a:rPr lang="en-US" dirty="0"/>
              <a:t>Provide IDT members, including DSP, with training, materials and/or other relevant information needed to successfully implement the PBSP and perform any ongoing data collection or provider reporting required by the PBSP and all other related plans (BCIP, PPMP, or RMP); </a:t>
            </a:r>
          </a:p>
          <a:p>
            <a:pPr>
              <a:spcBef>
                <a:spcPts val="0"/>
              </a:spcBef>
            </a:pPr>
            <a:endParaRPr lang="en-US" dirty="0"/>
          </a:p>
          <a:p>
            <a:pPr>
              <a:spcBef>
                <a:spcPts val="0"/>
              </a:spcBef>
            </a:pPr>
            <a:r>
              <a:rPr lang="en-US" dirty="0"/>
              <a:t>Train staff, and/or an agency designated trainer; </a:t>
            </a:r>
          </a:p>
          <a:p>
            <a:pPr>
              <a:spcBef>
                <a:spcPts val="0"/>
              </a:spcBef>
            </a:pPr>
            <a:endParaRPr lang="en-US" dirty="0"/>
          </a:p>
          <a:p>
            <a:pPr>
              <a:spcBef>
                <a:spcPts val="0"/>
              </a:spcBef>
            </a:pPr>
            <a:r>
              <a:rPr lang="en-US" dirty="0"/>
              <a:t>Collaborate with medical personnel, ancillary therapies, and Provider Agencies of Living Supports (Family Living, Supported Living, IMLS), CIHS, CIE, and CCS to promote coherent and coordinated support efforts, including mutual scheduling of timely training sessions; </a:t>
            </a:r>
          </a:p>
          <a:p>
            <a:pPr>
              <a:spcBef>
                <a:spcPts val="0"/>
              </a:spcBef>
            </a:pPr>
            <a:endParaRPr lang="en-US" dirty="0"/>
          </a:p>
          <a:p>
            <a:pPr>
              <a:spcBef>
                <a:spcPts val="0"/>
              </a:spcBef>
            </a:pPr>
            <a:r>
              <a:rPr lang="en-US" dirty="0"/>
              <a:t>Schedule training in appropriate groupings when possible, to maximize time efficiency for all participants;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noChangeArrowheads="1"/>
          </p:cNvSpPr>
          <p:nvPr>
            <p:ph type="title"/>
          </p:nvPr>
        </p:nvSpPr>
        <p:spPr/>
        <p:txBody>
          <a:bodyPr/>
          <a:lstStyle/>
          <a:p>
            <a:r>
              <a:rPr lang="en-US" dirty="0"/>
              <a:t>What is Behavior Support Consultation?…</a:t>
            </a:r>
          </a:p>
        </p:txBody>
      </p:sp>
      <p:sp>
        <p:nvSpPr>
          <p:cNvPr id="29699" name="Content Placeholder 2">
            <a:extLst>
              <a:ext uri="{FF2B5EF4-FFF2-40B4-BE49-F238E27FC236}">
                <a16:creationId xmlns:a16="http://schemas.microsoft.com/office/drawing/2014/main" id="{5CE1826E-D480-416D-94DE-2E8BD6A9DC60}"/>
              </a:ext>
            </a:extLst>
          </p:cNvPr>
          <p:cNvSpPr>
            <a:spLocks noGrp="1" noChangeArrowheads="1"/>
          </p:cNvSpPr>
          <p:nvPr>
            <p:ph idx="1"/>
          </p:nvPr>
        </p:nvSpPr>
        <p:spPr>
          <a:xfrm>
            <a:off x="2152650" y="1690689"/>
            <a:ext cx="7886700" cy="4486274"/>
          </a:xfrm>
        </p:spPr>
        <p:txBody>
          <a:bodyPr>
            <a:normAutofit fontScale="92500" lnSpcReduction="20000"/>
          </a:bodyPr>
          <a:lstStyle/>
          <a:p>
            <a:pPr marL="0" indent="0">
              <a:spcBef>
                <a:spcPts val="0"/>
              </a:spcBef>
              <a:buNone/>
            </a:pPr>
            <a:r>
              <a:rPr lang="en-US" dirty="0"/>
              <a:t>In addition to requirements outlined for the IDT, the BSC must: </a:t>
            </a:r>
          </a:p>
          <a:p>
            <a:pPr>
              <a:spcBef>
                <a:spcPts val="0"/>
              </a:spcBef>
            </a:pPr>
            <a:endParaRPr lang="en-US" dirty="0"/>
          </a:p>
          <a:p>
            <a:pPr>
              <a:spcBef>
                <a:spcPts val="0"/>
              </a:spcBef>
            </a:pPr>
            <a:r>
              <a:rPr lang="en-US" dirty="0"/>
              <a:t>Assist the IDT in determining how to best address the person’s socialization and sexuality needs; </a:t>
            </a:r>
          </a:p>
          <a:p>
            <a:pPr>
              <a:spcBef>
                <a:spcPts val="0"/>
              </a:spcBef>
            </a:pPr>
            <a:endParaRPr lang="en-US" dirty="0"/>
          </a:p>
          <a:p>
            <a:pPr>
              <a:spcBef>
                <a:spcPts val="0"/>
              </a:spcBef>
            </a:pPr>
            <a:r>
              <a:rPr lang="en-US" dirty="0"/>
              <a:t>Delineate supports and training to meet socialization and sexuality needs in the PBSA, and outline any strategies that will meet those needs in the PBSP (if required); </a:t>
            </a:r>
          </a:p>
          <a:p>
            <a:pPr>
              <a:spcBef>
                <a:spcPts val="0"/>
              </a:spcBef>
            </a:pPr>
            <a:endParaRPr lang="en-US" dirty="0"/>
          </a:p>
          <a:p>
            <a:pPr>
              <a:spcBef>
                <a:spcPts val="0"/>
              </a:spcBef>
            </a:pPr>
            <a:r>
              <a:rPr lang="en-US" dirty="0"/>
              <a:t>Integrate goals, objectives, and strategies into the PBSP and TSS as indicated when the FRC is needed; </a:t>
            </a:r>
          </a:p>
          <a:p>
            <a:pPr>
              <a:spcBef>
                <a:spcPts val="0"/>
              </a:spcBef>
            </a:pPr>
            <a:endParaRPr lang="en-US" dirty="0"/>
          </a:p>
          <a:p>
            <a:pPr>
              <a:spcBef>
                <a:spcPts val="0"/>
              </a:spcBef>
            </a:pPr>
            <a:r>
              <a:rPr lang="en-US" dirty="0"/>
              <a:t>Provide support and determine whether there is a need for additional behavioral health treatment when there are issues related to sexual victimization; and </a:t>
            </a:r>
          </a:p>
          <a:p>
            <a:pPr>
              <a:spcBef>
                <a:spcPts val="0"/>
              </a:spcBef>
            </a:pPr>
            <a:endParaRPr lang="en-US" dirty="0"/>
          </a:p>
          <a:p>
            <a:pPr>
              <a:spcBef>
                <a:spcPts val="0"/>
              </a:spcBef>
            </a:pPr>
            <a:r>
              <a:rPr lang="en-US" dirty="0"/>
              <a:t>Request assistance from BBS on any additional issues or concerns related to sexuality needs. </a:t>
            </a:r>
          </a:p>
          <a:p>
            <a:pPr>
              <a:spcBef>
                <a:spcPts val="0"/>
              </a:spcBef>
            </a:pPr>
            <a:r>
              <a:rPr lang="en-US" dirty="0"/>
              <a:t>Reference: 5.4.2 BSC Roles and Responsibilities p. 46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noChangeArrowheads="1"/>
          </p:cNvSpPr>
          <p:nvPr>
            <p:ph type="title"/>
          </p:nvPr>
        </p:nvSpPr>
        <p:spPr/>
        <p:txBody>
          <a:bodyPr/>
          <a:lstStyle/>
          <a:p>
            <a:r>
              <a:rPr lang="en-US" dirty="0"/>
              <a:t>What is Behavior Support Consultation?</a:t>
            </a:r>
          </a:p>
        </p:txBody>
      </p:sp>
      <p:sp>
        <p:nvSpPr>
          <p:cNvPr id="30723" name="Content Placeholder 2">
            <a:extLst>
              <a:ext uri="{FF2B5EF4-FFF2-40B4-BE49-F238E27FC236}">
                <a16:creationId xmlns:a16="http://schemas.microsoft.com/office/drawing/2014/main" id="{575A12A1-8A03-4C26-977E-B1907CE7C62F}"/>
              </a:ext>
            </a:extLst>
          </p:cNvPr>
          <p:cNvSpPr>
            <a:spLocks noGrp="1" noChangeArrowheads="1"/>
          </p:cNvSpPr>
          <p:nvPr>
            <p:ph idx="1"/>
          </p:nvPr>
        </p:nvSpPr>
        <p:spPr>
          <a:xfrm>
            <a:off x="1914111" y="1690690"/>
            <a:ext cx="8125239" cy="4233033"/>
          </a:xfrm>
        </p:spPr>
        <p:txBody>
          <a:bodyPr>
            <a:normAutofit fontScale="92500" lnSpcReduction="20000"/>
          </a:bodyPr>
          <a:lstStyle/>
          <a:p>
            <a:pPr indent="0">
              <a:lnSpc>
                <a:spcPct val="120000"/>
              </a:lnSpc>
              <a:spcBef>
                <a:spcPts val="0"/>
              </a:spcBef>
              <a:buNone/>
            </a:pPr>
            <a:r>
              <a:rPr lang="en-US" dirty="0"/>
              <a:t>The Many Hats and Duties</a:t>
            </a:r>
          </a:p>
          <a:p>
            <a:pPr lvl="1" indent="0">
              <a:lnSpc>
                <a:spcPct val="120000"/>
              </a:lnSpc>
              <a:spcBef>
                <a:spcPts val="0"/>
              </a:spcBef>
            </a:pPr>
            <a:r>
              <a:rPr lang="en-US" dirty="0"/>
              <a:t>Presence at Day Program, Home, Work, Community</a:t>
            </a:r>
          </a:p>
          <a:p>
            <a:pPr lvl="1" indent="0">
              <a:lnSpc>
                <a:spcPct val="120000"/>
              </a:lnSpc>
              <a:spcBef>
                <a:spcPts val="0"/>
              </a:spcBef>
            </a:pPr>
            <a:endParaRPr lang="en-US" dirty="0"/>
          </a:p>
          <a:p>
            <a:pPr lvl="1" indent="0">
              <a:lnSpc>
                <a:spcPct val="120000"/>
              </a:lnSpc>
              <a:spcBef>
                <a:spcPts val="0"/>
              </a:spcBef>
            </a:pPr>
            <a:r>
              <a:rPr lang="en-US" dirty="0"/>
              <a:t>Trainer</a:t>
            </a:r>
          </a:p>
          <a:p>
            <a:pPr lvl="1" indent="0">
              <a:lnSpc>
                <a:spcPct val="120000"/>
              </a:lnSpc>
              <a:spcBef>
                <a:spcPts val="0"/>
              </a:spcBef>
              <a:buNone/>
            </a:pPr>
            <a:endParaRPr lang="en-US" dirty="0"/>
          </a:p>
          <a:p>
            <a:pPr lvl="1" indent="0">
              <a:lnSpc>
                <a:spcPct val="120000"/>
              </a:lnSpc>
              <a:spcBef>
                <a:spcPts val="0"/>
              </a:spcBef>
            </a:pPr>
            <a:r>
              <a:rPr lang="en-US" dirty="0"/>
              <a:t>Trainee</a:t>
            </a:r>
          </a:p>
          <a:p>
            <a:pPr lvl="1" indent="0">
              <a:lnSpc>
                <a:spcPct val="120000"/>
              </a:lnSpc>
              <a:spcBef>
                <a:spcPts val="0"/>
              </a:spcBef>
            </a:pPr>
            <a:endParaRPr lang="en-US" dirty="0"/>
          </a:p>
          <a:p>
            <a:pPr lvl="1" indent="0">
              <a:lnSpc>
                <a:spcPct val="120000"/>
              </a:lnSpc>
              <a:spcBef>
                <a:spcPts val="0"/>
              </a:spcBef>
            </a:pPr>
            <a:r>
              <a:rPr lang="en-US" dirty="0"/>
              <a:t>…Observer, Intervener, Therapist, Liaison, Translator…</a:t>
            </a:r>
          </a:p>
          <a:p>
            <a:pPr lvl="1" indent="0">
              <a:lnSpc>
                <a:spcPct val="120000"/>
              </a:lnSpc>
              <a:spcBef>
                <a:spcPts val="0"/>
              </a:spcBef>
            </a:pPr>
            <a:endParaRPr lang="en-US" dirty="0"/>
          </a:p>
          <a:p>
            <a:pPr lvl="1" indent="0">
              <a:lnSpc>
                <a:spcPct val="120000"/>
              </a:lnSpc>
              <a:spcBef>
                <a:spcPts val="0"/>
              </a:spcBef>
            </a:pPr>
            <a:r>
              <a:rPr lang="en-US" dirty="0"/>
              <a:t>Political Scientist</a:t>
            </a:r>
          </a:p>
          <a:p>
            <a:pPr lvl="1" indent="0">
              <a:lnSpc>
                <a:spcPct val="120000"/>
              </a:lnSpc>
              <a:spcBef>
                <a:spcPts val="0"/>
              </a:spcBef>
            </a:pPr>
            <a:endParaRPr lang="en-US" dirty="0"/>
          </a:p>
          <a:p>
            <a:pPr lvl="1" indent="0">
              <a:lnSpc>
                <a:spcPct val="120000"/>
              </a:lnSpc>
              <a:spcBef>
                <a:spcPts val="0"/>
              </a:spcBef>
            </a:pPr>
            <a:r>
              <a:rPr lang="en-US" dirty="0"/>
              <a:t>Written, Spoken, and Non-Verbal communicator</a:t>
            </a:r>
          </a:p>
          <a:p>
            <a:pPr lvl="1" indent="0">
              <a:lnSpc>
                <a:spcPct val="120000"/>
              </a:lnSpc>
              <a:spcBef>
                <a:spcPts val="0"/>
              </a:spcBef>
            </a:pPr>
            <a:endParaRPr lang="en-US" dirty="0"/>
          </a:p>
          <a:p>
            <a:pPr lvl="1" indent="0">
              <a:lnSpc>
                <a:spcPct val="120000"/>
              </a:lnSpc>
              <a:spcBef>
                <a:spcPts val="0"/>
              </a:spcBef>
            </a:pPr>
            <a:r>
              <a:rPr lang="en-US" dirty="0"/>
              <a:t>Role Model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B662F-2E0A-4A5D-8566-1E39D105C7A6}"/>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1E003E2D-031B-417C-9A44-53F0B08CC4F5}"/>
              </a:ext>
            </a:extLst>
          </p:cNvPr>
          <p:cNvSpPr>
            <a:spLocks noGrp="1"/>
          </p:cNvSpPr>
          <p:nvPr>
            <p:ph idx="1"/>
          </p:nvPr>
        </p:nvSpPr>
        <p:spPr>
          <a:xfrm>
            <a:off x="2152650" y="1454564"/>
            <a:ext cx="7886700" cy="4351338"/>
          </a:xfrm>
        </p:spPr>
        <p:txBody>
          <a:bodyPr/>
          <a:lstStyle/>
          <a:p>
            <a:pPr marL="514350" indent="-514350">
              <a:buAutoNum type="arabicPeriod"/>
            </a:pPr>
            <a:r>
              <a:rPr lang="en-US" dirty="0"/>
              <a:t>What is the Bureau of Behavioral Support (BBS)?</a:t>
            </a:r>
          </a:p>
          <a:p>
            <a:pPr marL="514350" indent="-514350">
              <a:buAutoNum type="alphaLcPeriod"/>
            </a:pPr>
            <a:r>
              <a:rPr lang="en-US" dirty="0"/>
              <a:t>Statewide office of DDSD under DOH</a:t>
            </a:r>
          </a:p>
          <a:p>
            <a:pPr marL="514350" indent="-514350">
              <a:buAutoNum type="alphaLcPeriod"/>
            </a:pPr>
            <a:r>
              <a:rPr lang="en-US" dirty="0"/>
              <a:t>Provides oversight, direction, support and assistance from a Positive Behavior Support perspective.</a:t>
            </a:r>
          </a:p>
          <a:p>
            <a:pPr marL="514350" indent="-514350">
              <a:buAutoNum type="alphaLcPeriod"/>
            </a:pPr>
            <a:r>
              <a:rPr lang="en-US" dirty="0"/>
              <a:t>Provides crisis supports to crisis providers.</a:t>
            </a:r>
          </a:p>
          <a:p>
            <a:pPr marL="514350" indent="-514350">
              <a:buAutoNum type="alphaLcPeriod"/>
            </a:pPr>
            <a:r>
              <a:rPr lang="en-US" dirty="0"/>
              <a:t>All of the above</a:t>
            </a:r>
          </a:p>
        </p:txBody>
      </p:sp>
      <p:sp>
        <p:nvSpPr>
          <p:cNvPr id="4" name="Slide Number Placeholder 3">
            <a:extLst>
              <a:ext uri="{FF2B5EF4-FFF2-40B4-BE49-F238E27FC236}">
                <a16:creationId xmlns:a16="http://schemas.microsoft.com/office/drawing/2014/main" id="{5ED8CD2F-FBE5-4B1D-A7ED-01C793262B4F}"/>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A1E0EE-E3CA-445C-962A-DDBA47FB1D75}" type="slidenum">
              <a:rPr lang="en-US" smtClean="0"/>
              <a:t>17</a:t>
            </a:fld>
            <a:endParaRPr lang="en-US" dirty="0"/>
          </a:p>
        </p:txBody>
      </p:sp>
    </p:spTree>
    <p:extLst>
      <p:ext uri="{BB962C8B-B14F-4D97-AF65-F5344CB8AC3E}">
        <p14:creationId xmlns:p14="http://schemas.microsoft.com/office/powerpoint/2010/main" val="335764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B662F-2E0A-4A5D-8566-1E39D105C7A6}"/>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1E003E2D-031B-417C-9A44-53F0B08CC4F5}"/>
              </a:ext>
            </a:extLst>
          </p:cNvPr>
          <p:cNvSpPr>
            <a:spLocks noGrp="1"/>
          </p:cNvSpPr>
          <p:nvPr>
            <p:ph idx="1"/>
          </p:nvPr>
        </p:nvSpPr>
        <p:spPr>
          <a:xfrm>
            <a:off x="2152650" y="1454564"/>
            <a:ext cx="7886700" cy="4351338"/>
          </a:xfrm>
        </p:spPr>
        <p:txBody>
          <a:bodyPr/>
          <a:lstStyle/>
          <a:p>
            <a:pPr marL="514350" indent="-514350">
              <a:buAutoNum type="arabicPeriod"/>
            </a:pPr>
            <a:r>
              <a:rPr lang="en-US" dirty="0"/>
              <a:t>What is the Behavior Support Consultation?</a:t>
            </a:r>
          </a:p>
          <a:p>
            <a:pPr marL="514350" indent="-514350">
              <a:buAutoNum type="alphaLcPeriod"/>
            </a:pPr>
            <a:r>
              <a:rPr lang="en-US" dirty="0"/>
              <a:t>Assist IDT how to best address the persons socialization and sexuality needs.</a:t>
            </a:r>
          </a:p>
          <a:p>
            <a:pPr marL="514350" indent="-514350">
              <a:buAutoNum type="alphaLcPeriod"/>
            </a:pPr>
            <a:r>
              <a:rPr lang="en-US" dirty="0"/>
              <a:t>Integrate goals, objectives and strategies into the Positive Behavior Support Plan (PBSP) and Teaching and Support Strategies (TSS) as indicated.</a:t>
            </a:r>
          </a:p>
          <a:p>
            <a:pPr marL="514350" indent="-514350">
              <a:buAutoNum type="alphaLcPeriod"/>
            </a:pPr>
            <a:r>
              <a:rPr lang="en-US" dirty="0"/>
              <a:t>Outline strategies needed for the PBSP.</a:t>
            </a:r>
          </a:p>
          <a:p>
            <a:pPr marL="514350" indent="-514350">
              <a:buAutoNum type="alphaLcPeriod"/>
            </a:pPr>
            <a:r>
              <a:rPr lang="en-US" dirty="0"/>
              <a:t>All of the above</a:t>
            </a:r>
          </a:p>
        </p:txBody>
      </p:sp>
      <p:sp>
        <p:nvSpPr>
          <p:cNvPr id="4" name="Slide Number Placeholder 3">
            <a:extLst>
              <a:ext uri="{FF2B5EF4-FFF2-40B4-BE49-F238E27FC236}">
                <a16:creationId xmlns:a16="http://schemas.microsoft.com/office/drawing/2014/main" id="{5ED8CD2F-FBE5-4B1D-A7ED-01C793262B4F}"/>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561A51-0E04-428B-8DFB-2584C5353B57}" type="slidenum">
              <a:rPr lang="en-US" smtClean="0"/>
              <a:t>18</a:t>
            </a:fld>
            <a:endParaRPr lang="en-US" dirty="0"/>
          </a:p>
        </p:txBody>
      </p:sp>
    </p:spTree>
    <p:extLst>
      <p:ext uri="{BB962C8B-B14F-4D97-AF65-F5344CB8AC3E}">
        <p14:creationId xmlns:p14="http://schemas.microsoft.com/office/powerpoint/2010/main" val="394164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pPr marL="0" indent="0">
              <a:buNone/>
            </a:pPr>
            <a:r>
              <a:rPr lang="en-US" dirty="0"/>
              <a:t>Participants will:</a:t>
            </a:r>
          </a:p>
          <a:p>
            <a:pPr lvl="1"/>
            <a:r>
              <a:rPr lang="en-US" dirty="0"/>
              <a:t>Understand the components of the documents associated with work as a BSC (i.e. PBSA, PBSP, BCIP, PPMP, RMP) including:</a:t>
            </a:r>
          </a:p>
          <a:p>
            <a:pPr lvl="2"/>
            <a:r>
              <a:rPr lang="en-US" dirty="0"/>
              <a:t>Introduction to the concept, components, and process of Functional Assessment and behavioral planning;</a:t>
            </a:r>
          </a:p>
          <a:p>
            <a:pPr lvl="2"/>
            <a:r>
              <a:rPr lang="en-US" dirty="0"/>
              <a:t>Methods of Crisis Prevention and Intervention Planning;</a:t>
            </a:r>
          </a:p>
          <a:p>
            <a:pPr lvl="2"/>
            <a:r>
              <a:rPr lang="en-US" dirty="0"/>
              <a:t>Structure and intention of the Semi-Annual Report</a:t>
            </a:r>
          </a:p>
          <a:p>
            <a:pPr lvl="2"/>
            <a:r>
              <a:rPr lang="en-US" dirty="0"/>
              <a:t>When’s and How’s of the Risk Management Plan</a:t>
            </a:r>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000" b="1" dirty="0"/>
              <a:t>PowerPoint Disclaimer:</a:t>
            </a:r>
          </a:p>
        </p:txBody>
      </p:sp>
      <p:sp>
        <p:nvSpPr>
          <p:cNvPr id="5" name="Content Placeholder 4"/>
          <p:cNvSpPr>
            <a:spLocks noGrp="1"/>
          </p:cNvSpPr>
          <p:nvPr>
            <p:ph idx="1"/>
          </p:nvPr>
        </p:nvSpPr>
        <p:spPr>
          <a:xfrm>
            <a:off x="2152650" y="1825625"/>
            <a:ext cx="7886700" cy="1603375"/>
          </a:xfrm>
        </p:spPr>
        <p:txBody>
          <a:bodyPr>
            <a:noAutofit/>
          </a:bodyPr>
          <a:lstStyle/>
          <a:p>
            <a:pPr marL="34282" indent="0">
              <a:buNone/>
            </a:pPr>
            <a:r>
              <a:rPr lang="en-US" sz="3600" dirty="0"/>
              <a:t>PowerPoint slides are updated more frequently than corresponding videos. The content is consistent, but it is not always perfectly aligned. </a:t>
            </a:r>
          </a:p>
        </p:txBody>
      </p:sp>
    </p:spTree>
    <p:extLst>
      <p:ext uri="{BB962C8B-B14F-4D97-AF65-F5344CB8AC3E}">
        <p14:creationId xmlns:p14="http://schemas.microsoft.com/office/powerpoint/2010/main" val="188331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r>
              <a:rPr lang="en-US" dirty="0"/>
              <a:t>The Positive Behavior Supports Assessment (PBSA)</a:t>
            </a:r>
          </a:p>
        </p:txBody>
      </p:sp>
      <p:sp>
        <p:nvSpPr>
          <p:cNvPr id="57347" name="Rectangle 3"/>
          <p:cNvSpPr>
            <a:spLocks noGrp="1" noChangeArrowheads="1"/>
          </p:cNvSpPr>
          <p:nvPr>
            <p:ph idx="1"/>
          </p:nvPr>
        </p:nvSpPr>
        <p:spPr/>
        <p:txBody>
          <a:bodyPr/>
          <a:lstStyle/>
          <a:p>
            <a:r>
              <a:rPr lang="en-US" dirty="0"/>
              <a:t>I. What is it and why do we do it?</a:t>
            </a:r>
          </a:p>
          <a:p>
            <a:r>
              <a:rPr lang="en-US" dirty="0"/>
              <a:t>II. What do the standards say?</a:t>
            </a:r>
          </a:p>
          <a:p>
            <a:r>
              <a:rPr lang="en-US" dirty="0"/>
              <a:t>III. An exploration of the required parts</a:t>
            </a:r>
          </a:p>
          <a:p>
            <a:r>
              <a:rPr lang="en-US" dirty="0"/>
              <a:t>IV. Frequently asked questions about PBSAs</a:t>
            </a:r>
          </a:p>
          <a:p>
            <a:endParaRPr lang="en-US" dirty="0"/>
          </a:p>
        </p:txBody>
      </p:sp>
      <p:sp>
        <p:nvSpPr>
          <p:cNvPr id="57348" name="Footer Placeholder 4"/>
          <p:cNvSpPr>
            <a:spLocks noGrp="1"/>
          </p:cNvSpPr>
          <p:nvPr>
            <p:ph type="ftr" sz="quarter" idx="4294967295"/>
          </p:nvPr>
        </p:nvSpPr>
        <p:spPr bwMode="auto">
          <a:xfrm>
            <a:off x="7165976" y="5851526"/>
            <a:ext cx="3502025" cy="365125"/>
          </a:xfrm>
          <a:prstGeom prst="rect">
            <a:avLst/>
          </a:prstGeom>
          <a:noFill/>
          <a:ln>
            <a:miter lim="800000"/>
            <a:headEnd/>
            <a:tailEnd/>
          </a:ln>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accent1"/>
                </a:solidFill>
                <a:latin typeface="Calibri"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mn-cs"/>
              </a:defRPr>
            </a:lvl5pPr>
            <a:lvl6pPr marL="2286000" algn="l" defTabSz="457200" rtl="0" eaLnBrk="1" latinLnBrk="0" hangingPunct="1">
              <a:defRPr kern="1200">
                <a:solidFill>
                  <a:schemeClr val="tx1"/>
                </a:solidFill>
                <a:latin typeface="Calibri" charset="0"/>
                <a:ea typeface="ＭＳ Ｐゴシック" charset="0"/>
                <a:cs typeface="+mn-cs"/>
              </a:defRPr>
            </a:lvl6pPr>
            <a:lvl7pPr marL="2743200" algn="l" defTabSz="457200" rtl="0" eaLnBrk="1" latinLnBrk="0" hangingPunct="1">
              <a:defRPr kern="1200">
                <a:solidFill>
                  <a:schemeClr val="tx1"/>
                </a:solidFill>
                <a:latin typeface="Calibri" charset="0"/>
                <a:ea typeface="ＭＳ Ｐゴシック" charset="0"/>
                <a:cs typeface="+mn-cs"/>
              </a:defRPr>
            </a:lvl7pPr>
            <a:lvl8pPr marL="3200400" algn="l" defTabSz="457200" rtl="0" eaLnBrk="1" latinLnBrk="0" hangingPunct="1">
              <a:defRPr kern="1200">
                <a:solidFill>
                  <a:schemeClr val="tx1"/>
                </a:solidFill>
                <a:latin typeface="Calibri" charset="0"/>
                <a:ea typeface="ＭＳ Ｐゴシック" charset="0"/>
                <a:cs typeface="+mn-cs"/>
              </a:defRPr>
            </a:lvl8pPr>
            <a:lvl9pPr marL="3657600" algn="l" defTabSz="457200" rtl="0" eaLnBrk="1" latinLnBrk="0" hangingPunct="1">
              <a:defRPr kern="1200">
                <a:solidFill>
                  <a:schemeClr val="tx1"/>
                </a:solidFill>
                <a:latin typeface="Calibri" charset="0"/>
                <a:ea typeface="ＭＳ Ｐゴシック" charset="0"/>
                <a:cs typeface="+mn-cs"/>
              </a:defRPr>
            </a:lvl9pPr>
          </a:lstStyle>
          <a:p>
            <a:r>
              <a:rPr lang="en-US"/>
              <a:t>BBS 2018</a:t>
            </a:r>
            <a:endParaRPr lang="en-US" dirty="0">
              <a:latin typeface="Times" pitchFamily="-84" charset="0"/>
              <a:ea typeface="ＭＳ Ｐゴシック" pitchFamily="-84" charset="-128"/>
              <a:cs typeface="ＭＳ Ｐゴシック" pitchFamily="-84" charset="-128"/>
            </a:endParaRPr>
          </a:p>
        </p:txBody>
      </p:sp>
      <p:pic>
        <p:nvPicPr>
          <p:cNvPr id="57349" name="Picture 4" descr="j0233018"/>
          <p:cNvPicPr>
            <a:picLocks noChangeAspect="1" noChangeArrowheads="1"/>
          </p:cNvPicPr>
          <p:nvPr/>
        </p:nvPicPr>
        <p:blipFill>
          <a:blip r:embed="rId2"/>
          <a:srcRect/>
          <a:stretch>
            <a:fillRect/>
          </a:stretch>
        </p:blipFill>
        <p:spPr bwMode="auto">
          <a:xfrm>
            <a:off x="7494106" y="3237548"/>
            <a:ext cx="2574925" cy="26146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ok at the patient cartoon.jpg"/>
          <p:cNvPicPr>
            <a:picLocks noGrp="1" noChangeAspect="1"/>
          </p:cNvPicPr>
          <p:nvPr>
            <p:ph idx="1"/>
          </p:nvPr>
        </p:nvPicPr>
        <p:blipFill>
          <a:blip r:embed="rId2"/>
          <a:stretch>
            <a:fillRect/>
          </a:stretch>
        </p:blipFill>
        <p:spPr>
          <a:xfrm>
            <a:off x="3118828" y="649356"/>
            <a:ext cx="5443112" cy="4077080"/>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PBSA – What is it and why do we do it?</a:t>
            </a:r>
          </a:p>
        </p:txBody>
      </p:sp>
      <p:sp>
        <p:nvSpPr>
          <p:cNvPr id="3" name="Content Placeholder 2"/>
          <p:cNvSpPr>
            <a:spLocks noGrp="1"/>
          </p:cNvSpPr>
          <p:nvPr>
            <p:ph idx="1"/>
          </p:nvPr>
        </p:nvSpPr>
        <p:spPr>
          <a:xfrm>
            <a:off x="2152650" y="1825626"/>
            <a:ext cx="8051524" cy="3833053"/>
          </a:xfrm>
        </p:spPr>
        <p:txBody>
          <a:bodyPr>
            <a:normAutofit/>
          </a:bodyPr>
          <a:lstStyle/>
          <a:p>
            <a:r>
              <a:rPr lang="en-US" dirty="0"/>
              <a:t>What is it?</a:t>
            </a:r>
          </a:p>
          <a:p>
            <a:pPr lvl="1"/>
            <a:r>
              <a:rPr lang="en-US" dirty="0"/>
              <a:t>A wide-ranging dynamic assessment that covers various aspects of an individual’s history, current patterns, barriers to growth.</a:t>
            </a:r>
          </a:p>
          <a:p>
            <a:pPr lvl="1"/>
            <a:r>
              <a:rPr lang="en-US" dirty="0"/>
              <a:t>The main document for justification of Medicaid expenditure.</a:t>
            </a:r>
          </a:p>
          <a:p>
            <a:r>
              <a:rPr lang="en-US" dirty="0"/>
              <a:t>Why do we do it?</a:t>
            </a:r>
          </a:p>
          <a:p>
            <a:pPr lvl="1"/>
            <a:r>
              <a:rPr lang="en-US" dirty="0"/>
              <a:t>Captures a specific period of time in an organized and replicable manner;</a:t>
            </a:r>
          </a:p>
          <a:p>
            <a:pPr lvl="1"/>
            <a:r>
              <a:rPr lang="en-US" dirty="0"/>
              <a:t>Helps to guide the interventions, support methods, staff duties, and team needs.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PBSA – What do the standards say?</a:t>
            </a:r>
          </a:p>
        </p:txBody>
      </p:sp>
      <p:sp>
        <p:nvSpPr>
          <p:cNvPr id="3" name="Content Placeholder 2"/>
          <p:cNvSpPr>
            <a:spLocks noGrp="1"/>
          </p:cNvSpPr>
          <p:nvPr>
            <p:ph idx="1"/>
          </p:nvPr>
        </p:nvSpPr>
        <p:spPr>
          <a:xfrm>
            <a:off x="2152650" y="1547330"/>
            <a:ext cx="7886700" cy="4351338"/>
          </a:xfrm>
        </p:spPr>
        <p:txBody>
          <a:bodyPr>
            <a:normAutofit/>
          </a:bodyPr>
          <a:lstStyle/>
          <a:p>
            <a:endParaRPr lang="en-US" dirty="0"/>
          </a:p>
          <a:p>
            <a:r>
              <a:rPr lang="en-US" dirty="0"/>
              <a:t>“The second semi-annual report is integrated into the annual report or professional assessment/annual re-evaluation when applicable and is due 14 calendar days prior to the annual ISP meeting.”  Note: The second semi-annual report is embedded into what BSC’s commonly refer to as the annual assessment  (p236)</a:t>
            </a:r>
          </a:p>
          <a:p>
            <a:r>
              <a:rPr lang="en-US" dirty="0"/>
              <a:t>Documentation required for clinical justification is created during the planning process and should be available to the CM as soon as the DD Waiver services are identified, and no later than 14 days after the ISP meeting. Examples of suggested clinical documentation are: (p72).  The PBSA is most robust and common document used in this example.</a:t>
            </a:r>
          </a:p>
          <a:p>
            <a:endParaRPr lang="en-US" dirty="0"/>
          </a:p>
          <a:p>
            <a:endParaRPr lang="en-US" dirty="0"/>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PBSA – What do the standards say?</a:t>
            </a:r>
          </a:p>
        </p:txBody>
      </p:sp>
      <p:sp>
        <p:nvSpPr>
          <p:cNvPr id="3" name="Content Placeholder 2"/>
          <p:cNvSpPr>
            <a:spLocks noGrp="1"/>
          </p:cNvSpPr>
          <p:nvPr>
            <p:ph idx="1"/>
          </p:nvPr>
        </p:nvSpPr>
        <p:spPr>
          <a:xfrm>
            <a:off x="2020128" y="1573834"/>
            <a:ext cx="8019222" cy="4071592"/>
          </a:xfrm>
        </p:spPr>
        <p:txBody>
          <a:bodyPr>
            <a:normAutofit/>
          </a:bodyPr>
          <a:lstStyle/>
          <a:p>
            <a:endParaRPr lang="en-US" dirty="0"/>
          </a:p>
          <a:p>
            <a:r>
              <a:rPr lang="en-US" dirty="0"/>
              <a:t>After the designated training of DSP, the BSC will follow up with observation of DSP and, if indicated, provide individual or group re-training within 30 calendar days. (p134)</a:t>
            </a:r>
          </a:p>
          <a:p>
            <a:r>
              <a:rPr lang="en-US" dirty="0"/>
              <a:t>The BSC Provider Agency must ensure documentation contains all requisite components and meets the following requirements. All documents (except a BSC’s progress notes and semi-annual reports) are a billable activity and must be submitted per the person’s ISP budget year. BSCs must provide PBSAs to core IDT members at least two weeks prior to the scheduled annual IDT meeting. PBSPs and other plans (BCIP, PPMP) will be provided within 30 calendar days of the start of the annual ISP year unless noted otherwise below:  (p137)</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1838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PBSA, What other resources do you have?</a:t>
            </a:r>
          </a:p>
        </p:txBody>
      </p:sp>
      <p:sp>
        <p:nvSpPr>
          <p:cNvPr id="3" name="Content Placeholder 2"/>
          <p:cNvSpPr>
            <a:spLocks noGrp="1"/>
          </p:cNvSpPr>
          <p:nvPr>
            <p:ph idx="1"/>
          </p:nvPr>
        </p:nvSpPr>
        <p:spPr>
          <a:xfrm>
            <a:off x="2152651" y="1690689"/>
            <a:ext cx="7680463" cy="3729450"/>
          </a:xfrm>
        </p:spPr>
        <p:txBody>
          <a:bodyPr>
            <a:normAutofit/>
          </a:bodyPr>
          <a:lstStyle/>
          <a:p>
            <a:r>
              <a:rPr lang="en-US" dirty="0"/>
              <a:t>The PBSA Guide</a:t>
            </a:r>
          </a:p>
          <a:p>
            <a:pPr lvl="1"/>
            <a:r>
              <a:rPr lang="en-US" dirty="0"/>
              <a:t>What we present here follows/expands on this guide</a:t>
            </a:r>
          </a:p>
          <a:p>
            <a:pPr lvl="1"/>
            <a:r>
              <a:rPr lang="en-US" dirty="0"/>
              <a:t>You read it – we are not going to read it to you…</a:t>
            </a:r>
          </a:p>
          <a:p>
            <a:r>
              <a:rPr lang="en-US" dirty="0"/>
              <a:t>Example PBSAs</a:t>
            </a:r>
          </a:p>
          <a:p>
            <a:pPr lvl="1"/>
            <a:r>
              <a:rPr lang="en-US" dirty="0"/>
              <a:t>Some written by BBS personnel, some from redacted PBSAs submitted by BSCs in the field;</a:t>
            </a:r>
          </a:p>
          <a:p>
            <a:pPr lvl="1"/>
            <a:r>
              <a:rPr lang="en-US" dirty="0"/>
              <a:t>Our hope for an online BBS clearinghouse…</a:t>
            </a:r>
          </a:p>
          <a:p>
            <a:r>
              <a:rPr lang="en-US" dirty="0"/>
              <a:t>Consultation with your Agency Director, other BSCs (don’t be an island!), and BBS</a:t>
            </a:r>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PBSA,</a:t>
            </a:r>
            <a:br>
              <a:rPr lang="en-US" dirty="0"/>
            </a:br>
            <a:r>
              <a:rPr lang="en-US" dirty="0"/>
              <a:t>General things to keep in mind</a:t>
            </a:r>
          </a:p>
        </p:txBody>
      </p:sp>
      <p:sp>
        <p:nvSpPr>
          <p:cNvPr id="3" name="Content Placeholder 2"/>
          <p:cNvSpPr>
            <a:spLocks noGrp="1"/>
          </p:cNvSpPr>
          <p:nvPr>
            <p:ph idx="1"/>
          </p:nvPr>
        </p:nvSpPr>
        <p:spPr>
          <a:xfrm>
            <a:off x="2152649" y="1690690"/>
            <a:ext cx="8131038" cy="3808963"/>
          </a:xfrm>
        </p:spPr>
        <p:txBody>
          <a:bodyPr>
            <a:normAutofit fontScale="92500" lnSpcReduction="10000"/>
          </a:bodyPr>
          <a:lstStyle/>
          <a:p>
            <a:r>
              <a:rPr lang="en-US" dirty="0"/>
              <a:t>Aim for the ‘Goldilocks’ level of detail:</a:t>
            </a:r>
          </a:p>
          <a:p>
            <a:pPr lvl="1"/>
            <a:r>
              <a:rPr lang="en-US" dirty="0"/>
              <a:t>Relevant to the clinical necessity criteria;</a:t>
            </a:r>
          </a:p>
          <a:p>
            <a:pPr lvl="1"/>
            <a:r>
              <a:rPr lang="en-US" dirty="0"/>
              <a:t>Speak to the most serious current areas of need;</a:t>
            </a:r>
          </a:p>
          <a:p>
            <a:pPr lvl="2"/>
            <a:r>
              <a:rPr lang="en-US" dirty="0"/>
              <a:t>Both skill building (increasing behavior) and assessment of challenges (decreasing behavior).</a:t>
            </a:r>
          </a:p>
          <a:p>
            <a:r>
              <a:rPr lang="en-US" dirty="0"/>
              <a:t>Headings are your (and our) friends:</a:t>
            </a:r>
          </a:p>
          <a:p>
            <a:pPr lvl="1"/>
            <a:r>
              <a:rPr lang="en-US" dirty="0"/>
              <a:t>From a systems level perspective – clear headers and following the format makes Prior Auth, clinical review, and other tasks much easier to accomplish.</a:t>
            </a:r>
          </a:p>
          <a:p>
            <a:r>
              <a:rPr lang="en-US" dirty="0"/>
              <a:t>Call it as you see it:</a:t>
            </a:r>
          </a:p>
          <a:p>
            <a:pPr lvl="1"/>
            <a:r>
              <a:rPr lang="en-US" dirty="0"/>
              <a:t>Always with clear use /acknowledgment of multiple perspectives on the team;</a:t>
            </a:r>
          </a:p>
          <a:p>
            <a:pPr lvl="1"/>
            <a:r>
              <a:rPr lang="en-US" dirty="0"/>
              <a:t>With necessary political, systems, cultural sensitivity.</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pgrade my brain cartoon.jpg"/>
          <p:cNvPicPr>
            <a:picLocks noGrp="1" noChangeAspect="1"/>
          </p:cNvPicPr>
          <p:nvPr>
            <p:ph idx="1"/>
          </p:nvPr>
        </p:nvPicPr>
        <p:blipFill>
          <a:blip r:embed="rId2"/>
          <a:stretch>
            <a:fillRect/>
          </a:stretch>
        </p:blipFill>
        <p:spPr>
          <a:xfrm>
            <a:off x="3192042" y="671131"/>
            <a:ext cx="5620654" cy="4811095"/>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fontScale="90000"/>
          </a:bodyPr>
          <a:lstStyle/>
          <a:p>
            <a:r>
              <a:rPr lang="en-US" dirty="0"/>
              <a:t>7 Questions an Assessment Should Begin to Answer</a:t>
            </a:r>
          </a:p>
        </p:txBody>
      </p:sp>
      <p:sp>
        <p:nvSpPr>
          <p:cNvPr id="67587" name="Rectangle 3"/>
          <p:cNvSpPr>
            <a:spLocks noGrp="1" noChangeArrowheads="1"/>
          </p:cNvSpPr>
          <p:nvPr>
            <p:ph idx="1"/>
          </p:nvPr>
        </p:nvSpPr>
        <p:spPr/>
        <p:txBody>
          <a:bodyPr>
            <a:normAutofit/>
          </a:bodyPr>
          <a:lstStyle/>
          <a:p>
            <a:pPr marL="514350" indent="-514350">
              <a:buFont typeface="+mj-lt"/>
              <a:buAutoNum type="arabicPeriod"/>
            </a:pPr>
            <a:r>
              <a:rPr lang="en-US" dirty="0">
                <a:hlinkClick r:id="rId2"/>
              </a:rPr>
              <a:t>How can we help the person to achieve a sense of health and well-being?</a:t>
            </a:r>
            <a:endParaRPr lang="en-US" dirty="0"/>
          </a:p>
          <a:p>
            <a:pPr marL="514350" indent="-514350">
              <a:buFont typeface="+mj-lt"/>
              <a:buAutoNum type="arabicPeriod"/>
            </a:pPr>
            <a:r>
              <a:rPr lang="en-US" dirty="0">
                <a:hlinkClick r:id="rId3"/>
              </a:rPr>
              <a:t>How can we help the person to expand and deepen his/her relationships?</a:t>
            </a:r>
            <a:endParaRPr lang="en-US" dirty="0"/>
          </a:p>
          <a:p>
            <a:pPr marL="514350" indent="-514350">
              <a:buFont typeface="+mj-lt"/>
              <a:buAutoNum type="arabicPeriod"/>
            </a:pPr>
            <a:r>
              <a:rPr lang="en-US" dirty="0">
                <a:hlinkClick r:id="rId4"/>
              </a:rPr>
              <a:t>How can we help the person to have more fun in ordinary, everyday community places?</a:t>
            </a:r>
            <a:endParaRPr lang="en-US" dirty="0"/>
          </a:p>
          <a:p>
            <a:pPr marL="514350" indent="-514350">
              <a:buFont typeface="+mj-lt"/>
              <a:buAutoNum type="arabicPeriod"/>
            </a:pPr>
            <a:r>
              <a:rPr lang="en-US" dirty="0">
                <a:hlinkClick r:id="rId5"/>
              </a:rPr>
              <a:t>How can we help the person to have more power?</a:t>
            </a:r>
            <a:endParaRPr lang="en-US" dirty="0"/>
          </a:p>
          <a:p>
            <a:pPr marL="514350" indent="-514350">
              <a:buFont typeface="+mj-lt"/>
              <a:buAutoNum type="arabicPeriod"/>
            </a:pPr>
            <a:r>
              <a:rPr lang="en-US" dirty="0">
                <a:hlinkClick r:id="rId6"/>
              </a:rPr>
              <a:t>How can we help the person to make a contribution to others?</a:t>
            </a:r>
            <a:endParaRPr lang="en-US" dirty="0"/>
          </a:p>
          <a:p>
            <a:pPr marL="514350" indent="-514350">
              <a:buFont typeface="+mj-lt"/>
              <a:buAutoNum type="arabicPeriod"/>
            </a:pPr>
            <a:r>
              <a:rPr lang="en-US" dirty="0">
                <a:hlinkClick r:id="rId7"/>
              </a:rPr>
              <a:t>How can we help the person learn valued skills?</a:t>
            </a:r>
            <a:endParaRPr lang="en-US" dirty="0"/>
          </a:p>
          <a:p>
            <a:pPr marL="514350" indent="-514350">
              <a:buFont typeface="+mj-lt"/>
              <a:buAutoNum type="arabicPeriod"/>
            </a:pPr>
            <a:r>
              <a:rPr lang="en-US" dirty="0">
                <a:hlinkClick r:id="rId8"/>
              </a:rPr>
              <a:t>How can we help the person's supporters to get the support they need?</a:t>
            </a:r>
            <a:br>
              <a:rPr lang="en-US" dirty="0"/>
            </a:br>
            <a:br>
              <a:rPr lang="en-US" dirty="0"/>
            </a:br>
            <a:r>
              <a:rPr lang="en-US" dirty="0"/>
              <a:t>			O’Brien &amp; Lyle – Responsive Systems</a:t>
            </a:r>
          </a:p>
          <a:p>
            <a:endParaRPr lang="en-US" dirty="0"/>
          </a:p>
          <a:p>
            <a:endParaRPr lang="en-US" dirty="0"/>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PBSA</a:t>
            </a:r>
            <a:br>
              <a:rPr lang="en-US" dirty="0"/>
            </a:br>
            <a:r>
              <a:rPr lang="en-US" dirty="0"/>
              <a:t>Part A: Referral Information</a:t>
            </a:r>
          </a:p>
        </p:txBody>
      </p:sp>
      <p:sp>
        <p:nvSpPr>
          <p:cNvPr id="3" name="Content Placeholder 2"/>
          <p:cNvSpPr>
            <a:spLocks noGrp="1"/>
          </p:cNvSpPr>
          <p:nvPr>
            <p:ph idx="1"/>
          </p:nvPr>
        </p:nvSpPr>
        <p:spPr>
          <a:xfrm>
            <a:off x="2152650" y="1825625"/>
            <a:ext cx="7886701" cy="3753540"/>
          </a:xfrm>
        </p:spPr>
        <p:txBody>
          <a:bodyPr>
            <a:normAutofit/>
          </a:bodyPr>
          <a:lstStyle/>
          <a:p>
            <a:pPr marL="0" indent="0">
              <a:buNone/>
            </a:pPr>
            <a:r>
              <a:rPr lang="en-US" dirty="0"/>
              <a:t>1. Reason for Referral</a:t>
            </a:r>
          </a:p>
          <a:p>
            <a:pPr marL="457200" lvl="1" indent="0">
              <a:buNone/>
            </a:pPr>
            <a:r>
              <a:rPr lang="en-US" dirty="0"/>
              <a:t>As a side note – We DO expect an examination and some focus on ‘negative’/challenging behavior – Our focus on PBS and Positive Practices does not (and never has) imply that you should avoid talking about problems…</a:t>
            </a:r>
          </a:p>
          <a:p>
            <a:pPr marL="0" indent="0">
              <a:buNone/>
            </a:pPr>
            <a:r>
              <a:rPr lang="en-US" dirty="0"/>
              <a:t>2. Differential Diagnostic Considerations</a:t>
            </a:r>
          </a:p>
          <a:p>
            <a:pPr marL="0" indent="0">
              <a:buNone/>
            </a:pPr>
            <a:r>
              <a:rPr lang="en-US" dirty="0"/>
              <a:t>3. Referral Source</a:t>
            </a:r>
          </a:p>
          <a:p>
            <a:pPr marL="0" indent="0">
              <a:buNone/>
            </a:pPr>
            <a:r>
              <a:rPr lang="en-US" dirty="0"/>
              <a:t>4. Individuals/Professionals Contributing Information</a:t>
            </a:r>
          </a:p>
          <a:p>
            <a:pPr marL="0" indent="0">
              <a:buNone/>
            </a:pPr>
            <a:r>
              <a:rPr lang="en-US" dirty="0"/>
              <a:t>5. Record Review</a:t>
            </a:r>
          </a:p>
          <a:p>
            <a:endParaRPr lang="en-US" dirty="0"/>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br>
              <a:rPr lang="en-US" dirty="0"/>
            </a:br>
            <a:br>
              <a:rPr lang="en-US" dirty="0"/>
            </a:br>
            <a:br>
              <a:rPr lang="en-US" dirty="0"/>
            </a:br>
            <a:endParaRPr lang="en-US" dirty="0"/>
          </a:p>
        </p:txBody>
      </p:sp>
      <p:sp>
        <p:nvSpPr>
          <p:cNvPr id="4099" name="Rectangle 3"/>
          <p:cNvSpPr>
            <a:spLocks noGrp="1" noChangeArrowheads="1"/>
          </p:cNvSpPr>
          <p:nvPr>
            <p:ph idx="1"/>
          </p:nvPr>
        </p:nvSpPr>
        <p:spPr>
          <a:xfrm>
            <a:off x="8023677" y="5243068"/>
            <a:ext cx="2873375" cy="859706"/>
          </a:xfrm>
        </p:spPr>
        <p:txBody>
          <a:bodyPr>
            <a:normAutofit/>
          </a:bodyPr>
          <a:lstStyle/>
          <a:p>
            <a:pPr indent="0">
              <a:lnSpc>
                <a:spcPct val="100000"/>
              </a:lnSpc>
              <a:spcBef>
                <a:spcPts val="0"/>
              </a:spcBef>
              <a:buNone/>
            </a:pPr>
            <a:r>
              <a:rPr lang="en-US" sz="1400" b="1" dirty="0"/>
              <a:t>Heather Clark-Kuhn, DBH, LPCC </a:t>
            </a:r>
            <a:r>
              <a:rPr lang="en-US" sz="1400" b="1" dirty="0">
                <a:hlinkClick r:id="rId3"/>
              </a:rPr>
              <a:t>heather.clark@hca.nm.gov</a:t>
            </a:r>
            <a:endParaRPr lang="en-US" sz="1400" b="1" dirty="0"/>
          </a:p>
          <a:p>
            <a:pPr indent="0">
              <a:lnSpc>
                <a:spcPct val="100000"/>
              </a:lnSpc>
              <a:spcBef>
                <a:spcPts val="0"/>
              </a:spcBef>
              <a:buNone/>
            </a:pPr>
            <a:r>
              <a:rPr lang="en-US" sz="1400" b="1" dirty="0"/>
              <a:t>505-363-0371</a:t>
            </a:r>
          </a:p>
        </p:txBody>
      </p:sp>
      <p:sp>
        <p:nvSpPr>
          <p:cNvPr id="4105" name="Text Box 12"/>
          <p:cNvSpPr txBox="1">
            <a:spLocks noChangeArrowheads="1"/>
          </p:cNvSpPr>
          <p:nvPr/>
        </p:nvSpPr>
        <p:spPr bwMode="auto">
          <a:xfrm>
            <a:off x="3917156" y="1155664"/>
            <a:ext cx="4343400" cy="2043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spcBef>
                <a:spcPct val="50000"/>
              </a:spcBef>
            </a:pPr>
            <a:r>
              <a:rPr lang="en-US" sz="2000" b="1" dirty="0">
                <a:latin typeface="Times" charset="0"/>
                <a:ea typeface="MS PGothic" charset="0"/>
                <a:cs typeface="MS PGothic" charset="0"/>
              </a:rPr>
              <a:t>INCREASE UNDERSTANDING</a:t>
            </a:r>
          </a:p>
          <a:p>
            <a:pPr marL="285750" indent="-285750">
              <a:lnSpc>
                <a:spcPct val="60000"/>
              </a:lnSpc>
              <a:spcBef>
                <a:spcPct val="50000"/>
              </a:spcBef>
              <a:buFontTx/>
              <a:buChar char="-"/>
            </a:pPr>
            <a:r>
              <a:rPr lang="en-US" sz="1600" b="1" dirty="0">
                <a:latin typeface="Times" charset="0"/>
                <a:ea typeface="MS PGothic" charset="0"/>
                <a:cs typeface="MS PGothic" charset="0"/>
              </a:rPr>
              <a:t>The Role</a:t>
            </a:r>
          </a:p>
          <a:p>
            <a:pPr marL="285750" indent="-285750">
              <a:lnSpc>
                <a:spcPct val="60000"/>
              </a:lnSpc>
              <a:spcBef>
                <a:spcPct val="50000"/>
              </a:spcBef>
              <a:buFontTx/>
              <a:buChar char="-"/>
            </a:pPr>
            <a:r>
              <a:rPr lang="en-US" sz="1600" b="1" dirty="0">
                <a:latin typeface="Times" charset="0"/>
                <a:ea typeface="MS PGothic" charset="0"/>
                <a:cs typeface="MS PGothic" charset="0"/>
              </a:rPr>
              <a:t>The Person</a:t>
            </a:r>
          </a:p>
          <a:p>
            <a:pPr marL="285750" indent="-285750">
              <a:lnSpc>
                <a:spcPct val="60000"/>
              </a:lnSpc>
              <a:spcBef>
                <a:spcPct val="50000"/>
              </a:spcBef>
              <a:buFontTx/>
              <a:buChar char="-"/>
            </a:pPr>
            <a:r>
              <a:rPr lang="en-US" sz="1600" b="1" dirty="0">
                <a:latin typeface="Times" charset="0"/>
                <a:ea typeface="MS PGothic" charset="0"/>
                <a:cs typeface="MS PGothic" charset="0"/>
              </a:rPr>
              <a:t>The Team</a:t>
            </a:r>
          </a:p>
          <a:p>
            <a:pPr marL="285750" indent="-285750">
              <a:lnSpc>
                <a:spcPct val="60000"/>
              </a:lnSpc>
              <a:spcBef>
                <a:spcPct val="50000"/>
              </a:spcBef>
              <a:buFontTx/>
              <a:buChar char="-"/>
            </a:pPr>
            <a:endParaRPr lang="en-US" sz="1600" b="1" dirty="0">
              <a:latin typeface="Times" charset="0"/>
              <a:ea typeface="MS PGothic" charset="0"/>
              <a:cs typeface="MS PGothic" charset="0"/>
            </a:endParaRPr>
          </a:p>
          <a:p>
            <a:pPr marL="285750" indent="-285750">
              <a:lnSpc>
                <a:spcPct val="60000"/>
              </a:lnSpc>
              <a:spcBef>
                <a:spcPct val="50000"/>
              </a:spcBef>
              <a:buFontTx/>
              <a:buChar char="-"/>
            </a:pPr>
            <a:endParaRPr lang="en-US" sz="1400" b="1" dirty="0">
              <a:latin typeface="Times" charset="0"/>
              <a:ea typeface="MS PGothic" charset="0"/>
              <a:cs typeface="MS PGothic" charset="0"/>
            </a:endParaRPr>
          </a:p>
          <a:p>
            <a:pPr marL="285750" indent="-285750">
              <a:spcBef>
                <a:spcPct val="50000"/>
              </a:spcBef>
              <a:buFontTx/>
              <a:buChar char="-"/>
            </a:pPr>
            <a:endParaRPr lang="en-US" sz="1400" dirty="0">
              <a:latin typeface="Times" charset="0"/>
              <a:ea typeface="MS PGothic" charset="0"/>
              <a:cs typeface="MS PGothic" charset="0"/>
            </a:endParaRPr>
          </a:p>
        </p:txBody>
      </p:sp>
      <p:sp>
        <p:nvSpPr>
          <p:cNvPr id="4106" name="Rectangle 14"/>
          <p:cNvSpPr>
            <a:spLocks noChangeArrowheads="1"/>
          </p:cNvSpPr>
          <p:nvPr/>
        </p:nvSpPr>
        <p:spPr bwMode="auto">
          <a:xfrm>
            <a:off x="3917157" y="2285351"/>
            <a:ext cx="4557713"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endParaRPr lang="en-US" sz="2000" b="1" dirty="0">
              <a:latin typeface="Times" charset="0"/>
              <a:ea typeface="MS PGothic" charset="0"/>
              <a:cs typeface="MS PGothic" charset="0"/>
            </a:endParaRPr>
          </a:p>
          <a:p>
            <a:pPr eaLnBrk="1" hangingPunct="1"/>
            <a:r>
              <a:rPr lang="en-US" sz="2000" b="1" dirty="0">
                <a:latin typeface="Times" charset="0"/>
                <a:ea typeface="MS PGothic" charset="0"/>
                <a:cs typeface="MS PGothic" charset="0"/>
              </a:rPr>
              <a:t>PROVIDE SUPPORT</a:t>
            </a:r>
            <a:endParaRPr lang="en-US" sz="2000" dirty="0">
              <a:latin typeface="Times" charset="0"/>
              <a:ea typeface="MS PGothic" charset="0"/>
              <a:cs typeface="MS PGothic" charset="0"/>
            </a:endParaRPr>
          </a:p>
          <a:p>
            <a:pPr marL="285750" indent="-285750">
              <a:buFontTx/>
              <a:buChar char="-"/>
            </a:pPr>
            <a:r>
              <a:rPr lang="en-US" sz="1600" b="1" dirty="0">
                <a:latin typeface="Times" charset="0"/>
                <a:ea typeface="MS PGothic" charset="0"/>
                <a:cs typeface="MS PGothic" charset="0"/>
              </a:rPr>
              <a:t>The Person</a:t>
            </a:r>
          </a:p>
          <a:p>
            <a:pPr marL="285750" indent="-285750">
              <a:buFontTx/>
              <a:buChar char="-"/>
            </a:pPr>
            <a:r>
              <a:rPr lang="en-US" sz="1600" b="1" dirty="0">
                <a:latin typeface="Times" charset="0"/>
                <a:ea typeface="MS PGothic" charset="0"/>
                <a:cs typeface="MS PGothic" charset="0"/>
              </a:rPr>
              <a:t>The Team</a:t>
            </a:r>
          </a:p>
          <a:p>
            <a:pPr marL="285750" indent="-285750">
              <a:buFontTx/>
              <a:buChar char="-"/>
            </a:pPr>
            <a:r>
              <a:rPr lang="en-US" sz="1600" b="1" dirty="0">
                <a:latin typeface="Times" charset="0"/>
                <a:ea typeface="MS PGothic" charset="0"/>
                <a:cs typeface="MS PGothic" charset="0"/>
              </a:rPr>
              <a:t>Each Other</a:t>
            </a:r>
            <a:endParaRPr lang="en-US" b="1" dirty="0">
              <a:latin typeface="Times" charset="0"/>
              <a:ea typeface="MS PGothic" charset="0"/>
              <a:cs typeface="MS PGothic" charset="0"/>
            </a:endParaRPr>
          </a:p>
        </p:txBody>
      </p:sp>
      <p:sp>
        <p:nvSpPr>
          <p:cNvPr id="4107" name="Rectangle 15"/>
          <p:cNvSpPr>
            <a:spLocks noChangeArrowheads="1"/>
          </p:cNvSpPr>
          <p:nvPr/>
        </p:nvSpPr>
        <p:spPr bwMode="auto">
          <a:xfrm>
            <a:off x="3917156" y="3633908"/>
            <a:ext cx="4862512" cy="1661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endParaRPr lang="en-US" sz="2000" b="1" dirty="0">
              <a:latin typeface="Times" charset="0"/>
              <a:ea typeface="MS PGothic" charset="0"/>
              <a:cs typeface="MS PGothic" charset="0"/>
            </a:endParaRPr>
          </a:p>
          <a:p>
            <a:pPr eaLnBrk="1" hangingPunct="1"/>
            <a:r>
              <a:rPr lang="en-US" sz="2000" b="1" dirty="0">
                <a:latin typeface="Times" charset="0"/>
                <a:ea typeface="MS PGothic" charset="0"/>
                <a:cs typeface="MS PGothic" charset="0"/>
              </a:rPr>
              <a:t>DEVELOP SKILLS</a:t>
            </a:r>
          </a:p>
          <a:p>
            <a:pPr marL="285750" indent="-285750">
              <a:buFontTx/>
              <a:buChar char="-"/>
            </a:pPr>
            <a:r>
              <a:rPr lang="en-US" sz="1600" b="1" dirty="0">
                <a:latin typeface="Times" charset="0"/>
                <a:ea typeface="MS PGothic" charset="0"/>
                <a:cs typeface="MS PGothic" charset="0"/>
              </a:rPr>
              <a:t>The Person’s</a:t>
            </a:r>
          </a:p>
          <a:p>
            <a:pPr marL="285750" indent="-285750">
              <a:buFontTx/>
              <a:buChar char="-"/>
            </a:pPr>
            <a:r>
              <a:rPr lang="en-US" sz="1600" b="1" dirty="0">
                <a:latin typeface="Times" charset="0"/>
                <a:ea typeface="MS PGothic" charset="0"/>
                <a:cs typeface="MS PGothic" charset="0"/>
              </a:rPr>
              <a:t>Your Own</a:t>
            </a:r>
          </a:p>
          <a:p>
            <a:pPr marL="285750" indent="-285750">
              <a:buFontTx/>
              <a:buChar char="-"/>
            </a:pPr>
            <a:r>
              <a:rPr lang="en-US" sz="1600" b="1" dirty="0">
                <a:latin typeface="Times" charset="0"/>
                <a:ea typeface="MS PGothic" charset="0"/>
                <a:cs typeface="MS PGothic" charset="0"/>
              </a:rPr>
              <a:t>The Team’s</a:t>
            </a:r>
          </a:p>
          <a:p>
            <a:pPr eaLnBrk="1" hangingPunct="1"/>
            <a:endParaRPr lang="en-US" sz="1400" dirty="0">
              <a:latin typeface="Times" charset="0"/>
              <a:ea typeface="MS PGothic" charset="0"/>
              <a:cs typeface="MS PGothic" charset="0"/>
            </a:endParaRPr>
          </a:p>
        </p:txBody>
      </p:sp>
      <p:sp>
        <p:nvSpPr>
          <p:cNvPr id="3" name="TextBox 2"/>
          <p:cNvSpPr txBox="1"/>
          <p:nvPr/>
        </p:nvSpPr>
        <p:spPr>
          <a:xfrm>
            <a:off x="5617061" y="5243068"/>
            <a:ext cx="2483437" cy="738664"/>
          </a:xfrm>
          <a:prstGeom prst="rect">
            <a:avLst/>
          </a:prstGeom>
          <a:noFill/>
        </p:spPr>
        <p:txBody>
          <a:bodyPr wrap="none" rtlCol="0">
            <a:spAutoFit/>
          </a:bodyPr>
          <a:lstStyle/>
          <a:p>
            <a:pPr marL="205694" defTabSz="685646">
              <a:buClr>
                <a:srgbClr val="D8892A"/>
              </a:buClr>
              <a:buSzPct val="100000"/>
            </a:pPr>
            <a:r>
              <a:rPr lang="en-US" sz="1400" b="1" dirty="0"/>
              <a:t>Jason Buckles, PhD, LPCC</a:t>
            </a:r>
          </a:p>
          <a:p>
            <a:pPr marL="205694" defTabSz="685646">
              <a:buClr>
                <a:srgbClr val="D8892A"/>
              </a:buClr>
              <a:buSzPct val="100000"/>
            </a:pPr>
            <a:r>
              <a:rPr lang="en-US" sz="1400" b="1" dirty="0">
                <a:solidFill>
                  <a:schemeClr val="accent3"/>
                </a:solidFill>
                <a:hlinkClick r:id="rId4">
                  <a:extLst>
                    <a:ext uri="{A12FA001-AC4F-418D-AE19-62706E023703}">
                      <ahyp:hlinkClr xmlns:ahyp="http://schemas.microsoft.com/office/drawing/2018/hyperlinkcolor" val="tx"/>
                    </a:ext>
                  </a:extLst>
                </a:hlinkClick>
              </a:rPr>
              <a:t>Jason.k.buckles@gmail.com</a:t>
            </a:r>
            <a:endParaRPr lang="en-US" sz="1400" b="1" dirty="0">
              <a:solidFill>
                <a:schemeClr val="accent3"/>
              </a:solidFill>
            </a:endParaRPr>
          </a:p>
          <a:p>
            <a:pPr marL="205694" defTabSz="685646">
              <a:buClr>
                <a:srgbClr val="D8892A"/>
              </a:buClr>
              <a:buSzPct val="100000"/>
            </a:pPr>
            <a:r>
              <a:rPr lang="en-US" sz="1400" b="1" dirty="0"/>
              <a:t>505-615-2223</a:t>
            </a:r>
          </a:p>
        </p:txBody>
      </p:sp>
      <p:sp>
        <p:nvSpPr>
          <p:cNvPr id="7" name="TextBox 6"/>
          <p:cNvSpPr txBox="1"/>
          <p:nvPr/>
        </p:nvSpPr>
        <p:spPr>
          <a:xfrm>
            <a:off x="1841751" y="266701"/>
            <a:ext cx="8042906" cy="954107"/>
          </a:xfrm>
          <a:prstGeom prst="rect">
            <a:avLst/>
          </a:prstGeom>
          <a:noFill/>
        </p:spPr>
        <p:txBody>
          <a:bodyPr wrap="none" rtlCol="0">
            <a:spAutoFit/>
          </a:bodyPr>
          <a:lstStyle/>
          <a:p>
            <a:pPr algn="ctr"/>
            <a:r>
              <a:rPr lang="en-US" sz="2800" b="1" dirty="0">
                <a:solidFill>
                  <a:schemeClr val="bg2">
                    <a:lumMod val="50000"/>
                  </a:schemeClr>
                </a:solidFill>
                <a:latin typeface="+mj-lt"/>
              </a:rPr>
              <a:t>BEHAVIOR SUPPORT CONSULTATION IN NEW MEXICO’S </a:t>
            </a:r>
          </a:p>
          <a:p>
            <a:pPr algn="ctr"/>
            <a:r>
              <a:rPr lang="en-US" sz="2800" b="1" dirty="0">
                <a:solidFill>
                  <a:schemeClr val="bg2">
                    <a:lumMod val="50000"/>
                  </a:schemeClr>
                </a:solidFill>
                <a:latin typeface="+mj-lt"/>
              </a:rPr>
              <a:t>DEVELOPMENTAL DISABILITY WAIVER SYSTEM</a:t>
            </a:r>
          </a:p>
        </p:txBody>
      </p:sp>
      <p:pic>
        <p:nvPicPr>
          <p:cNvPr id="12" name="Picture 11"/>
          <p:cNvPicPr>
            <a:picLocks noChangeAspect="1"/>
          </p:cNvPicPr>
          <p:nvPr/>
        </p:nvPicPr>
        <p:blipFill>
          <a:blip r:embed="rId5"/>
          <a:stretch>
            <a:fillRect/>
          </a:stretch>
        </p:blipFill>
        <p:spPr>
          <a:xfrm>
            <a:off x="2534743" y="3833240"/>
            <a:ext cx="1060945" cy="990600"/>
          </a:xfrm>
          <a:prstGeom prst="rect">
            <a:avLst/>
          </a:prstGeom>
        </p:spPr>
      </p:pic>
      <p:pic>
        <p:nvPicPr>
          <p:cNvPr id="14" name="Picture 13"/>
          <p:cNvPicPr>
            <a:picLocks noChangeAspect="1"/>
          </p:cNvPicPr>
          <p:nvPr/>
        </p:nvPicPr>
        <p:blipFill>
          <a:blip r:embed="rId6"/>
          <a:stretch>
            <a:fillRect/>
          </a:stretch>
        </p:blipFill>
        <p:spPr>
          <a:xfrm>
            <a:off x="2375153" y="2499740"/>
            <a:ext cx="1405328" cy="1333500"/>
          </a:xfrm>
          <a:prstGeom prst="rect">
            <a:avLst/>
          </a:prstGeom>
        </p:spPr>
      </p:pic>
      <p:pic>
        <p:nvPicPr>
          <p:cNvPr id="16" name="Picture 15"/>
          <p:cNvPicPr>
            <a:picLocks noChangeAspect="1"/>
          </p:cNvPicPr>
          <p:nvPr/>
        </p:nvPicPr>
        <p:blipFill>
          <a:blip r:embed="rId7"/>
          <a:stretch>
            <a:fillRect/>
          </a:stretch>
        </p:blipFill>
        <p:spPr>
          <a:xfrm>
            <a:off x="2457053" y="1232634"/>
            <a:ext cx="1155700" cy="1368887"/>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PBSA</a:t>
            </a:r>
            <a:br>
              <a:rPr lang="en-US" dirty="0"/>
            </a:br>
            <a:r>
              <a:rPr lang="en-US" dirty="0"/>
              <a:t>Part B: Relevant Factors/Domains</a:t>
            </a:r>
          </a:p>
        </p:txBody>
      </p:sp>
      <p:sp>
        <p:nvSpPr>
          <p:cNvPr id="3" name="Content Placeholder 2"/>
          <p:cNvSpPr>
            <a:spLocks noGrp="1"/>
          </p:cNvSpPr>
          <p:nvPr>
            <p:ph idx="1"/>
          </p:nvPr>
        </p:nvSpPr>
        <p:spPr>
          <a:xfrm>
            <a:off x="2152650" y="1690690"/>
            <a:ext cx="7886700" cy="4074007"/>
          </a:xfrm>
        </p:spPr>
        <p:txBody>
          <a:bodyPr>
            <a:normAutofit/>
          </a:bodyPr>
          <a:lstStyle/>
          <a:p>
            <a:pPr marL="0" indent="0">
              <a:buNone/>
            </a:pPr>
            <a:r>
              <a:rPr lang="en-US" dirty="0"/>
              <a:t>Remember:  Factors assessed to prompt concerns meeting INCLUDE CHALLENGES/LIMITS AS WELL AS STRENGTHS IN EACH AREA</a:t>
            </a:r>
          </a:p>
          <a:p>
            <a:pPr marL="0" indent="0">
              <a:buNone/>
            </a:pPr>
            <a:r>
              <a:rPr lang="en-US" dirty="0"/>
              <a:t>1. Individual Attributes</a:t>
            </a:r>
          </a:p>
          <a:p>
            <a:pPr lvl="1"/>
            <a:r>
              <a:rPr lang="en-US" dirty="0"/>
              <a:t>As a side note – We DO expect an examination and some focus on ‘negative’/challenging behavior – Our focus on PBS and Positive Practices does not (and never has) imply that you should avoid talking about problems…</a:t>
            </a:r>
          </a:p>
          <a:p>
            <a:pPr lvl="1"/>
            <a:r>
              <a:rPr lang="en-US" dirty="0"/>
              <a:t>A. BIOLOGICAL AND/OR PHYSIOLOGICAL FACTORS</a:t>
            </a:r>
          </a:p>
          <a:p>
            <a:pPr lvl="2"/>
            <a:r>
              <a:rPr lang="en-US" dirty="0"/>
              <a:t>DSM and Medical Diagnoses – with your thoughts</a:t>
            </a:r>
          </a:p>
          <a:p>
            <a:pPr lvl="2"/>
            <a:r>
              <a:rPr lang="en-US" dirty="0"/>
              <a:t>Psychotropic Medications – Intent and effectiveness</a:t>
            </a:r>
          </a:p>
          <a:p>
            <a:pPr lvl="2"/>
            <a:r>
              <a:rPr lang="en-US" dirty="0"/>
              <a:t>Your perspective on status and functioning</a:t>
            </a:r>
          </a:p>
          <a:p>
            <a:endParaRPr lang="en-US" dirty="0"/>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1225135"/>
          </a:xfrm>
        </p:spPr>
        <p:txBody>
          <a:bodyPr>
            <a:normAutofit fontScale="90000"/>
          </a:bodyPr>
          <a:lstStyle/>
          <a:p>
            <a:r>
              <a:rPr lang="en-US" dirty="0"/>
              <a:t>The PBSA</a:t>
            </a:r>
            <a:br>
              <a:rPr lang="en-US" dirty="0"/>
            </a:br>
            <a:r>
              <a:rPr lang="en-US" dirty="0"/>
              <a:t>Part B: Relevant Factors/Domains</a:t>
            </a:r>
          </a:p>
        </p:txBody>
      </p:sp>
      <p:sp>
        <p:nvSpPr>
          <p:cNvPr id="3" name="Content Placeholder 2"/>
          <p:cNvSpPr>
            <a:spLocks noGrp="1"/>
          </p:cNvSpPr>
          <p:nvPr>
            <p:ph idx="1"/>
          </p:nvPr>
        </p:nvSpPr>
        <p:spPr>
          <a:xfrm>
            <a:off x="2001078" y="1690690"/>
            <a:ext cx="8203096" cy="4113763"/>
          </a:xfrm>
        </p:spPr>
        <p:txBody>
          <a:bodyPr>
            <a:normAutofit lnSpcReduction="10000"/>
          </a:bodyPr>
          <a:lstStyle/>
          <a:p>
            <a:pPr marL="0" indent="0">
              <a:lnSpc>
                <a:spcPct val="120000"/>
              </a:lnSpc>
              <a:spcBef>
                <a:spcPts val="0"/>
              </a:spcBef>
              <a:buNone/>
            </a:pPr>
            <a:r>
              <a:rPr lang="en-US" dirty="0"/>
              <a:t>1. Individual Attributes (continued)</a:t>
            </a:r>
          </a:p>
          <a:p>
            <a:pPr marL="0" lvl="1" indent="0">
              <a:lnSpc>
                <a:spcPct val="120000"/>
              </a:lnSpc>
              <a:spcBef>
                <a:spcPts val="0"/>
              </a:spcBef>
              <a:buNone/>
            </a:pPr>
            <a:r>
              <a:rPr lang="en-US" dirty="0"/>
              <a:t>PROBLEM SOLVING CAPACITY AND MEANS-Conflict, novelty, and 		generalization</a:t>
            </a:r>
          </a:p>
          <a:p>
            <a:pPr marL="0" lvl="1" indent="0">
              <a:lnSpc>
                <a:spcPct val="120000"/>
              </a:lnSpc>
              <a:spcBef>
                <a:spcPts val="0"/>
              </a:spcBef>
              <a:buNone/>
            </a:pPr>
            <a:r>
              <a:rPr lang="en-US" dirty="0"/>
              <a:t>INTELLECTUAL STATUS-More than IQ, cognitive ability </a:t>
            </a:r>
            <a:r>
              <a:rPr lang="en-US" dirty="0" err="1"/>
              <a:t>etc</a:t>
            </a:r>
            <a:endParaRPr lang="en-US" dirty="0"/>
          </a:p>
          <a:p>
            <a:pPr marL="0" lvl="1" indent="0">
              <a:lnSpc>
                <a:spcPct val="120000"/>
              </a:lnSpc>
              <a:spcBef>
                <a:spcPts val="0"/>
              </a:spcBef>
              <a:buNone/>
            </a:pPr>
            <a:r>
              <a:rPr lang="en-US" dirty="0"/>
              <a:t>	How does the person organize his/her world? And is it 	functional/useful?</a:t>
            </a:r>
          </a:p>
          <a:p>
            <a:pPr marL="0" lvl="1" indent="0">
              <a:lnSpc>
                <a:spcPct val="120000"/>
              </a:lnSpc>
              <a:spcBef>
                <a:spcPts val="0"/>
              </a:spcBef>
              <a:buNone/>
            </a:pPr>
            <a:r>
              <a:rPr lang="en-US" dirty="0"/>
              <a:t>CULTURAL ISSUES</a:t>
            </a:r>
          </a:p>
          <a:p>
            <a:pPr marL="0" lvl="1" indent="0">
              <a:lnSpc>
                <a:spcPct val="120000"/>
              </a:lnSpc>
              <a:spcBef>
                <a:spcPts val="0"/>
              </a:spcBef>
              <a:buNone/>
            </a:pPr>
            <a:r>
              <a:rPr lang="en-US" dirty="0"/>
              <a:t>	Not just the ‘typical’ examination – focus on individual, family, or 	possible institutional cultures.</a:t>
            </a:r>
          </a:p>
          <a:p>
            <a:pPr marL="0" lvl="1" indent="0">
              <a:lnSpc>
                <a:spcPct val="120000"/>
              </a:lnSpc>
              <a:spcBef>
                <a:spcPts val="0"/>
              </a:spcBef>
              <a:buNone/>
            </a:pPr>
            <a:r>
              <a:rPr lang="en-US" dirty="0"/>
              <a:t>SPIRITUAL BELIEFS</a:t>
            </a:r>
          </a:p>
          <a:p>
            <a:pPr marL="0" lvl="1" indent="0">
              <a:lnSpc>
                <a:spcPct val="120000"/>
              </a:lnSpc>
              <a:spcBef>
                <a:spcPts val="0"/>
              </a:spcBef>
              <a:buNone/>
            </a:pPr>
            <a:r>
              <a:rPr lang="en-US" dirty="0"/>
              <a:t>	More than just religion – consider nature, the arts, aesthetics</a:t>
            </a:r>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PBSA </a:t>
            </a:r>
            <a:br>
              <a:rPr lang="en-US" dirty="0"/>
            </a:br>
            <a:r>
              <a:rPr lang="en-US" dirty="0"/>
              <a:t>Part B: Relevant Factors/Domains</a:t>
            </a:r>
          </a:p>
        </p:txBody>
      </p:sp>
      <p:sp>
        <p:nvSpPr>
          <p:cNvPr id="3" name="Content Placeholder 2"/>
          <p:cNvSpPr>
            <a:spLocks noGrp="1"/>
          </p:cNvSpPr>
          <p:nvPr>
            <p:ph idx="1"/>
          </p:nvPr>
        </p:nvSpPr>
        <p:spPr>
          <a:xfrm>
            <a:off x="1934817" y="1690689"/>
            <a:ext cx="8335618" cy="3994494"/>
          </a:xfrm>
        </p:spPr>
        <p:txBody>
          <a:bodyPr>
            <a:normAutofit fontScale="92500" lnSpcReduction="20000"/>
          </a:bodyPr>
          <a:lstStyle/>
          <a:p>
            <a:pPr marL="0" indent="0">
              <a:buNone/>
            </a:pPr>
            <a:r>
              <a:rPr lang="en-US" dirty="0"/>
              <a:t>2. RELATIONSHIPS AND ASSOCIATED SKILLS</a:t>
            </a:r>
          </a:p>
          <a:p>
            <a:pPr marL="457200" lvl="1" indent="0">
              <a:buNone/>
            </a:pPr>
            <a:r>
              <a:rPr lang="en-US" dirty="0"/>
              <a:t>A. COMMUNICATION</a:t>
            </a:r>
          </a:p>
          <a:p>
            <a:pPr marL="914400" lvl="2" indent="0">
              <a:buNone/>
            </a:pPr>
            <a:r>
              <a:rPr lang="en-US" dirty="0"/>
              <a:t>The Communication Bill of Rights (handout)</a:t>
            </a:r>
          </a:p>
          <a:p>
            <a:pPr marL="914400" lvl="2" indent="0">
              <a:buNone/>
            </a:pPr>
            <a:r>
              <a:rPr lang="en-US" dirty="0"/>
              <a:t>Receptive and Expressive – consult with SLP or include documents</a:t>
            </a:r>
          </a:p>
          <a:p>
            <a:pPr marL="914400" lvl="2" indent="0">
              <a:buNone/>
            </a:pPr>
            <a:r>
              <a:rPr lang="en-US" dirty="0"/>
              <a:t>Motivation</a:t>
            </a:r>
          </a:p>
          <a:p>
            <a:pPr marL="457200" lvl="1" indent="0">
              <a:buNone/>
            </a:pPr>
            <a:r>
              <a:rPr lang="en-US" dirty="0"/>
              <a:t>B. SOCIAL COMPETENCE</a:t>
            </a:r>
          </a:p>
          <a:p>
            <a:pPr marL="914400" lvl="2" indent="0">
              <a:buNone/>
            </a:pPr>
            <a:r>
              <a:rPr lang="en-US" dirty="0"/>
              <a:t>What are the person’s relationships? – Who, why?</a:t>
            </a:r>
          </a:p>
          <a:p>
            <a:pPr marL="914400" lvl="2" indent="0">
              <a:buNone/>
            </a:pPr>
            <a:r>
              <a:rPr lang="en-US" dirty="0"/>
              <a:t>***Intimacy and Sexuality***</a:t>
            </a:r>
          </a:p>
          <a:p>
            <a:pPr marL="457200" lvl="1" indent="0">
              <a:buNone/>
            </a:pPr>
            <a:r>
              <a:rPr lang="en-US" dirty="0"/>
              <a:t>C. SELF REGULATION</a:t>
            </a:r>
          </a:p>
          <a:p>
            <a:pPr marL="914400" lvl="2" indent="0">
              <a:buNone/>
            </a:pPr>
            <a:r>
              <a:rPr lang="en-US" dirty="0"/>
              <a:t>Comfort seeking and Stress Reduction</a:t>
            </a:r>
          </a:p>
          <a:p>
            <a:pPr marL="914400" lvl="2" indent="0">
              <a:buNone/>
            </a:pPr>
            <a:r>
              <a:rPr lang="en-US" dirty="0"/>
              <a:t>Both strengths and limits/challenges</a:t>
            </a:r>
          </a:p>
          <a:p>
            <a:pPr marL="457200" lvl="1" indent="0">
              <a:buNone/>
            </a:pPr>
            <a:r>
              <a:rPr lang="en-US" dirty="0"/>
              <a:t>D. EMOTIONAL STATUS</a:t>
            </a:r>
          </a:p>
          <a:p>
            <a:pPr marL="914400" lvl="2" indent="0">
              <a:buNone/>
            </a:pPr>
            <a:r>
              <a:rPr lang="en-US" dirty="0"/>
              <a:t>Range, variability of affect, means of expressing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PBSA</a:t>
            </a:r>
            <a:br>
              <a:rPr lang="en-US" dirty="0"/>
            </a:br>
            <a:r>
              <a:rPr lang="en-US" dirty="0"/>
              <a:t>Part B: Relevant Factors/Domains</a:t>
            </a:r>
          </a:p>
        </p:txBody>
      </p:sp>
      <p:sp>
        <p:nvSpPr>
          <p:cNvPr id="3" name="Content Placeholder 2"/>
          <p:cNvSpPr>
            <a:spLocks noGrp="1"/>
          </p:cNvSpPr>
          <p:nvPr>
            <p:ph idx="1"/>
          </p:nvPr>
        </p:nvSpPr>
        <p:spPr>
          <a:xfrm>
            <a:off x="2152650" y="1825625"/>
            <a:ext cx="8051524" cy="4005332"/>
          </a:xfrm>
        </p:spPr>
        <p:txBody>
          <a:bodyPr>
            <a:normAutofit/>
          </a:bodyPr>
          <a:lstStyle/>
          <a:p>
            <a:pPr marL="0" indent="0">
              <a:lnSpc>
                <a:spcPct val="120000"/>
              </a:lnSpc>
              <a:spcBef>
                <a:spcPts val="0"/>
              </a:spcBef>
              <a:buNone/>
            </a:pPr>
            <a:r>
              <a:rPr lang="en-US" dirty="0"/>
              <a:t>3. ENVIRONMENTAL FACTORS: Opportunities as well as preferences…</a:t>
            </a:r>
          </a:p>
          <a:p>
            <a:pPr marL="0" lvl="1" indent="0">
              <a:lnSpc>
                <a:spcPct val="120000"/>
              </a:lnSpc>
              <a:spcBef>
                <a:spcPts val="0"/>
              </a:spcBef>
              <a:buNone/>
            </a:pPr>
            <a:r>
              <a:rPr lang="en-US" dirty="0"/>
              <a:t>SETTINGS- “A complete description of the settings the person finds physically and psychologically safe” (PBSA Guide, p. 3).</a:t>
            </a:r>
          </a:p>
          <a:p>
            <a:pPr marL="0" lvl="1" indent="0">
              <a:lnSpc>
                <a:spcPct val="120000"/>
              </a:lnSpc>
              <a:spcBef>
                <a:spcPts val="0"/>
              </a:spcBef>
              <a:buNone/>
            </a:pPr>
            <a:r>
              <a:rPr lang="en-US" dirty="0"/>
              <a:t>	SOCIAL DENSITY</a:t>
            </a:r>
          </a:p>
          <a:p>
            <a:pPr marL="0" lvl="1" indent="0">
              <a:lnSpc>
                <a:spcPct val="120000"/>
              </a:lnSpc>
              <a:spcBef>
                <a:spcPts val="0"/>
              </a:spcBef>
              <a:buNone/>
            </a:pPr>
            <a:r>
              <a:rPr lang="en-US" dirty="0"/>
              <a:t>	LIGHTING AND NOISE - OT Reports/opinion</a:t>
            </a:r>
          </a:p>
          <a:p>
            <a:pPr marL="0" lvl="1" indent="0">
              <a:lnSpc>
                <a:spcPct val="120000"/>
              </a:lnSpc>
              <a:spcBef>
                <a:spcPts val="0"/>
              </a:spcBef>
              <a:buNone/>
            </a:pPr>
            <a:r>
              <a:rPr lang="en-US" dirty="0"/>
              <a:t>	MOVEMENT</a:t>
            </a:r>
          </a:p>
          <a:p>
            <a:pPr marL="0" lvl="1" indent="0">
              <a:lnSpc>
                <a:spcPct val="120000"/>
              </a:lnSpc>
              <a:spcBef>
                <a:spcPts val="0"/>
              </a:spcBef>
              <a:buNone/>
            </a:pPr>
            <a:r>
              <a:rPr lang="en-US" dirty="0"/>
              <a:t>	PARTICIPATION/EXERCISING </a:t>
            </a:r>
          </a:p>
          <a:p>
            <a:pPr marL="0" lvl="1" indent="0">
              <a:lnSpc>
                <a:spcPct val="120000"/>
              </a:lnSpc>
              <a:spcBef>
                <a:spcPts val="0"/>
              </a:spcBef>
              <a:buNone/>
            </a:pPr>
            <a:r>
              <a:rPr lang="en-US" dirty="0"/>
              <a:t>	INDEPENDENCE</a:t>
            </a:r>
          </a:p>
          <a:p>
            <a:pPr marL="0" lvl="1" indent="0">
              <a:lnSpc>
                <a:spcPct val="120000"/>
              </a:lnSpc>
              <a:spcBef>
                <a:spcPts val="0"/>
              </a:spcBef>
              <a:buNone/>
            </a:pPr>
            <a:r>
              <a:rPr lang="en-US" dirty="0"/>
              <a:t>	SATISFACTION</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PBSA</a:t>
            </a:r>
            <a:br>
              <a:rPr lang="en-US" dirty="0"/>
            </a:br>
            <a:r>
              <a:rPr lang="en-US" dirty="0"/>
              <a:t>Part B: Relevant Factors/Domains</a:t>
            </a:r>
          </a:p>
        </p:txBody>
      </p:sp>
      <p:sp>
        <p:nvSpPr>
          <p:cNvPr id="3" name="Content Placeholder 2"/>
          <p:cNvSpPr>
            <a:spLocks noGrp="1"/>
          </p:cNvSpPr>
          <p:nvPr>
            <p:ph idx="1"/>
          </p:nvPr>
        </p:nvSpPr>
        <p:spPr/>
        <p:txBody>
          <a:bodyPr>
            <a:normAutofit/>
          </a:bodyPr>
          <a:lstStyle/>
          <a:p>
            <a:pPr marL="0" indent="0">
              <a:buNone/>
            </a:pPr>
            <a:r>
              <a:rPr lang="en-US" dirty="0"/>
              <a:t>3. ACTIVITY FACTORS: Options and Expectations</a:t>
            </a:r>
          </a:p>
          <a:p>
            <a:pPr marL="0" indent="0">
              <a:buNone/>
            </a:pPr>
            <a:r>
              <a:rPr lang="en-US" dirty="0"/>
              <a:t>Consider and address relevant questions:</a:t>
            </a:r>
          </a:p>
          <a:p>
            <a:pPr lvl="1"/>
            <a:r>
              <a:rPr lang="en-US" dirty="0"/>
              <a:t>Is the person supported to make and follow through on choices?</a:t>
            </a:r>
          </a:p>
          <a:p>
            <a:pPr lvl="1"/>
            <a:r>
              <a:rPr lang="en-US" dirty="0"/>
              <a:t>Is there a balance between familiar routines and more challenging expectations?</a:t>
            </a:r>
          </a:p>
          <a:p>
            <a:pPr lvl="1"/>
            <a:r>
              <a:rPr lang="en-US" dirty="0"/>
              <a:t>Are desired outcomes appropriate and compatible with longer ranging individual preferences and quality of life issues?</a:t>
            </a:r>
          </a:p>
          <a:p>
            <a:pPr lvl="1"/>
            <a:r>
              <a:rPr lang="en-US" dirty="0"/>
              <a:t>Do providers understand the person’s dominant learning style and can they adapt their interactions?</a:t>
            </a:r>
          </a:p>
          <a:p>
            <a:pPr lvl="1"/>
            <a:r>
              <a:rPr lang="en-US" dirty="0"/>
              <a:t>Does the person derive a sense of meaning or purpose from their activities?</a:t>
            </a:r>
          </a:p>
          <a:p>
            <a:pPr lvl="2"/>
            <a:r>
              <a:rPr lang="en-US" dirty="0"/>
              <a:t>An aside on meaning and purpose…intimacy and competency</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5193-667D-477C-B973-FA69ED83852E}"/>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1D94CCAD-A594-4404-A845-AC69C9DE43E1}"/>
              </a:ext>
            </a:extLst>
          </p:cNvPr>
          <p:cNvSpPr>
            <a:spLocks noGrp="1"/>
          </p:cNvSpPr>
          <p:nvPr>
            <p:ph idx="1"/>
          </p:nvPr>
        </p:nvSpPr>
        <p:spPr>
          <a:xfrm>
            <a:off x="2152650" y="1454564"/>
            <a:ext cx="7886700" cy="4351338"/>
          </a:xfrm>
        </p:spPr>
        <p:txBody>
          <a:bodyPr/>
          <a:lstStyle/>
          <a:p>
            <a:r>
              <a:rPr lang="en-US" dirty="0"/>
              <a:t>What is the Positive Behavior Support Assessment (PBSA)?</a:t>
            </a:r>
          </a:p>
          <a:p>
            <a:pPr marL="914400" lvl="1" indent="-457200">
              <a:buFont typeface="+mj-lt"/>
              <a:buAutoNum type="alphaLcPeriod"/>
            </a:pPr>
            <a:r>
              <a:rPr lang="en-US" dirty="0"/>
              <a:t>Wide ranging dynamic assessment that covers individual history, current patterns, and barriers to both.</a:t>
            </a:r>
          </a:p>
          <a:p>
            <a:pPr marL="914400" lvl="1" indent="-457200">
              <a:buFont typeface="+mj-lt"/>
              <a:buAutoNum type="alphaLcPeriod"/>
            </a:pPr>
            <a:r>
              <a:rPr lang="en-US" dirty="0"/>
              <a:t>Assessment with details of every aspect of the persons life from birth.</a:t>
            </a:r>
          </a:p>
          <a:p>
            <a:pPr marL="914400" lvl="1" indent="-457200">
              <a:buFont typeface="+mj-lt"/>
              <a:buAutoNum type="alphaLcPeriod"/>
            </a:pPr>
            <a:r>
              <a:rPr lang="en-US" dirty="0"/>
              <a:t>Main document for justification of Medicaid expenditures.</a:t>
            </a:r>
          </a:p>
          <a:p>
            <a:pPr marL="914400" lvl="1" indent="-457200">
              <a:buFont typeface="+mj-lt"/>
              <a:buAutoNum type="alphaLcPeriod"/>
            </a:pPr>
            <a:r>
              <a:rPr lang="en-US" dirty="0"/>
              <a:t>Both A and C.</a:t>
            </a:r>
          </a:p>
          <a:p>
            <a:pPr marL="914400" lvl="1" indent="-457200">
              <a:buFont typeface="+mj-lt"/>
              <a:buAutoNum type="alphaLcPeriod"/>
            </a:pPr>
            <a:endParaRPr lang="en-US" dirty="0"/>
          </a:p>
        </p:txBody>
      </p:sp>
      <p:sp>
        <p:nvSpPr>
          <p:cNvPr id="4" name="Slide Number Placeholder 3">
            <a:extLst>
              <a:ext uri="{FF2B5EF4-FFF2-40B4-BE49-F238E27FC236}">
                <a16:creationId xmlns:a16="http://schemas.microsoft.com/office/drawing/2014/main" id="{79005C2C-38E8-4A87-8AE5-F4C794C0048D}"/>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340502-7257-46EB-9C85-AE83E7E0113C}" type="slidenum">
              <a:rPr lang="en-US" smtClean="0"/>
              <a:t>35</a:t>
            </a:fld>
            <a:endParaRPr lang="en-US" dirty="0"/>
          </a:p>
        </p:txBody>
      </p:sp>
    </p:spTree>
    <p:extLst>
      <p:ext uri="{BB962C8B-B14F-4D97-AF65-F5344CB8AC3E}">
        <p14:creationId xmlns:p14="http://schemas.microsoft.com/office/powerpoint/2010/main" val="49849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5193-667D-477C-B973-FA69ED83852E}"/>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1D94CCAD-A594-4404-A845-AC69C9DE43E1}"/>
              </a:ext>
            </a:extLst>
          </p:cNvPr>
          <p:cNvSpPr>
            <a:spLocks noGrp="1"/>
          </p:cNvSpPr>
          <p:nvPr>
            <p:ph idx="1"/>
          </p:nvPr>
        </p:nvSpPr>
        <p:spPr>
          <a:xfrm>
            <a:off x="2152650" y="1454564"/>
            <a:ext cx="7886700" cy="4351338"/>
          </a:xfrm>
        </p:spPr>
        <p:txBody>
          <a:bodyPr/>
          <a:lstStyle/>
          <a:p>
            <a:r>
              <a:rPr lang="en-US" dirty="0"/>
              <a:t>Why do we do the Positive Behavior Support Assessment (PBSA)?</a:t>
            </a:r>
          </a:p>
          <a:p>
            <a:pPr marL="914400" lvl="1" indent="-457200">
              <a:buFont typeface="+mj-lt"/>
              <a:buAutoNum type="alphaLcPeriod"/>
            </a:pPr>
            <a:r>
              <a:rPr lang="en-US" dirty="0"/>
              <a:t>Captures a specific period of time in an organized and replicable manner.</a:t>
            </a:r>
          </a:p>
          <a:p>
            <a:pPr marL="914400" lvl="1" indent="-457200">
              <a:buFont typeface="+mj-lt"/>
              <a:buAutoNum type="alphaLcPeriod"/>
            </a:pPr>
            <a:r>
              <a:rPr lang="en-US" dirty="0"/>
              <a:t>Because we are told to do it.</a:t>
            </a:r>
          </a:p>
          <a:p>
            <a:pPr marL="914400" lvl="1" indent="-457200">
              <a:buFont typeface="+mj-lt"/>
              <a:buAutoNum type="alphaLcPeriod"/>
            </a:pPr>
            <a:r>
              <a:rPr lang="en-US" dirty="0"/>
              <a:t>Helps to guide the interventions, support methods, staff duties and team needs.</a:t>
            </a:r>
          </a:p>
          <a:p>
            <a:pPr marL="914400" lvl="1" indent="-457200">
              <a:buFont typeface="+mj-lt"/>
              <a:buAutoNum type="alphaLcPeriod"/>
            </a:pPr>
            <a:r>
              <a:rPr lang="en-US" dirty="0"/>
              <a:t>Both A and C.</a:t>
            </a:r>
          </a:p>
        </p:txBody>
      </p:sp>
      <p:sp>
        <p:nvSpPr>
          <p:cNvPr id="4" name="Slide Number Placeholder 3">
            <a:extLst>
              <a:ext uri="{FF2B5EF4-FFF2-40B4-BE49-F238E27FC236}">
                <a16:creationId xmlns:a16="http://schemas.microsoft.com/office/drawing/2014/main" id="{79005C2C-38E8-4A87-8AE5-F4C794C0048D}"/>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909BBC-385C-4182-A266-A95F754FE9F8}" type="slidenum">
              <a:rPr lang="en-US" smtClean="0"/>
              <a:t>36</a:t>
            </a:fld>
            <a:endParaRPr lang="en-US" dirty="0"/>
          </a:p>
        </p:txBody>
      </p:sp>
    </p:spTree>
    <p:extLst>
      <p:ext uri="{BB962C8B-B14F-4D97-AF65-F5344CB8AC3E}">
        <p14:creationId xmlns:p14="http://schemas.microsoft.com/office/powerpoint/2010/main" val="215941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5193-667D-477C-B973-FA69ED83852E}"/>
              </a:ext>
            </a:extLst>
          </p:cNvPr>
          <p:cNvSpPr>
            <a:spLocks noGrp="1"/>
          </p:cNvSpPr>
          <p:nvPr>
            <p:ph type="title"/>
          </p:nvPr>
        </p:nvSpPr>
        <p:spPr>
          <a:xfrm>
            <a:off x="2152650" y="365127"/>
            <a:ext cx="7886700" cy="920335"/>
          </a:xfrm>
        </p:spPr>
        <p:txBody>
          <a:bodyPr/>
          <a:lstStyle/>
          <a:p>
            <a:r>
              <a:rPr lang="en-US" dirty="0"/>
              <a:t>Review</a:t>
            </a:r>
          </a:p>
        </p:txBody>
      </p:sp>
      <p:sp>
        <p:nvSpPr>
          <p:cNvPr id="3" name="Content Placeholder 2">
            <a:extLst>
              <a:ext uri="{FF2B5EF4-FFF2-40B4-BE49-F238E27FC236}">
                <a16:creationId xmlns:a16="http://schemas.microsoft.com/office/drawing/2014/main" id="{1D94CCAD-A594-4404-A845-AC69C9DE43E1}"/>
              </a:ext>
            </a:extLst>
          </p:cNvPr>
          <p:cNvSpPr>
            <a:spLocks noGrp="1"/>
          </p:cNvSpPr>
          <p:nvPr>
            <p:ph idx="1"/>
          </p:nvPr>
        </p:nvSpPr>
        <p:spPr>
          <a:xfrm>
            <a:off x="2152651" y="1444763"/>
            <a:ext cx="3843131" cy="3630820"/>
          </a:xfrm>
        </p:spPr>
        <p:txBody>
          <a:bodyPr>
            <a:normAutofit/>
          </a:bodyPr>
          <a:lstStyle/>
          <a:p>
            <a:pPr marL="0" indent="0">
              <a:buNone/>
            </a:pPr>
            <a:r>
              <a:rPr lang="en-US" b="1" u="sng" dirty="0"/>
              <a:t>Referral Information</a:t>
            </a:r>
          </a:p>
          <a:p>
            <a:r>
              <a:rPr lang="en-US" dirty="0"/>
              <a:t>Contains Record reviews</a:t>
            </a:r>
          </a:p>
          <a:p>
            <a:r>
              <a:rPr lang="en-US" dirty="0"/>
              <a:t>Contains references to Individuals contributing the information</a:t>
            </a:r>
          </a:p>
          <a:p>
            <a:pPr marL="914400" lvl="1" indent="-457200">
              <a:buFont typeface="+mj-lt"/>
              <a:buAutoNum type="alphaLcPeriod"/>
            </a:pPr>
            <a:endParaRPr lang="en-US" dirty="0"/>
          </a:p>
        </p:txBody>
      </p:sp>
      <p:sp>
        <p:nvSpPr>
          <p:cNvPr id="4" name="Slide Number Placeholder 3">
            <a:extLst>
              <a:ext uri="{FF2B5EF4-FFF2-40B4-BE49-F238E27FC236}">
                <a16:creationId xmlns:a16="http://schemas.microsoft.com/office/drawing/2014/main" id="{79005C2C-38E8-4A87-8AE5-F4C794C0048D}"/>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E4BBA7-82D7-425C-964C-FA9CFEED004D}" type="slidenum">
              <a:rPr lang="en-US" smtClean="0"/>
              <a:t>37</a:t>
            </a:fld>
            <a:endParaRPr lang="en-US" dirty="0"/>
          </a:p>
        </p:txBody>
      </p:sp>
      <p:sp>
        <p:nvSpPr>
          <p:cNvPr id="5" name="Content Placeholder 2">
            <a:extLst>
              <a:ext uri="{FF2B5EF4-FFF2-40B4-BE49-F238E27FC236}">
                <a16:creationId xmlns:a16="http://schemas.microsoft.com/office/drawing/2014/main" id="{148EE449-900D-47DB-A08C-1B51D6DBA2FF}"/>
              </a:ext>
            </a:extLst>
          </p:cNvPr>
          <p:cNvSpPr txBox="1">
            <a:spLocks/>
          </p:cNvSpPr>
          <p:nvPr/>
        </p:nvSpPr>
        <p:spPr>
          <a:xfrm>
            <a:off x="6196222" y="1199598"/>
            <a:ext cx="4286249" cy="41211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dirty="0"/>
              <a:t>Relevant Factors &amp; Domains</a:t>
            </a:r>
          </a:p>
          <a:p>
            <a:pPr lvl="1"/>
            <a:r>
              <a:rPr lang="en-US" sz="2800" dirty="0"/>
              <a:t>Includes challenges as well as strengths.</a:t>
            </a:r>
          </a:p>
          <a:p>
            <a:pPr lvl="1"/>
            <a:r>
              <a:rPr lang="en-US" sz="2800" dirty="0"/>
              <a:t>Includes individual attributes, relationships and associated skills, environmental factors, and activity factors.</a:t>
            </a:r>
          </a:p>
        </p:txBody>
      </p:sp>
    </p:spTree>
    <p:extLst>
      <p:ext uri="{BB962C8B-B14F-4D97-AF65-F5344CB8AC3E}">
        <p14:creationId xmlns:p14="http://schemas.microsoft.com/office/powerpoint/2010/main" val="12101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1278144"/>
          </a:xfrm>
        </p:spPr>
        <p:txBody>
          <a:bodyPr>
            <a:normAutofit/>
          </a:bodyPr>
          <a:lstStyle/>
          <a:p>
            <a:r>
              <a:rPr lang="en-US" dirty="0"/>
              <a:t>The PBSA</a:t>
            </a:r>
            <a:br>
              <a:rPr lang="en-US" dirty="0"/>
            </a:br>
            <a:r>
              <a:rPr lang="en-US" dirty="0"/>
              <a:t>Part C: Effectiveness Indicators</a:t>
            </a:r>
          </a:p>
        </p:txBody>
      </p:sp>
      <p:sp>
        <p:nvSpPr>
          <p:cNvPr id="3" name="Content Placeholder 2"/>
          <p:cNvSpPr>
            <a:spLocks noGrp="1"/>
          </p:cNvSpPr>
          <p:nvPr>
            <p:ph idx="1"/>
          </p:nvPr>
        </p:nvSpPr>
        <p:spPr>
          <a:xfrm>
            <a:off x="2040836" y="1643272"/>
            <a:ext cx="7998515" cy="3988902"/>
          </a:xfrm>
        </p:spPr>
        <p:txBody>
          <a:bodyPr>
            <a:normAutofit/>
          </a:bodyPr>
          <a:lstStyle/>
          <a:p>
            <a:pPr marL="0" indent="0">
              <a:buNone/>
            </a:pPr>
            <a:r>
              <a:rPr lang="en-US" dirty="0"/>
              <a:t>WHAT IS AN ‘EFFECTIVENESS INDICATOR’ and WHY DO WE USE THIS LANGUAGE?</a:t>
            </a:r>
          </a:p>
          <a:p>
            <a:r>
              <a:rPr lang="en-US" dirty="0"/>
              <a:t>IN SHORT: When we see progress in the following areas, we tend to see an increase in positive behavior and a decrease in challenging behavior. These, therefore, are the crux of the interventions outlined in the PBSP. </a:t>
            </a:r>
          </a:p>
          <a:p>
            <a:pPr marL="457200" lvl="1" indent="0">
              <a:buNone/>
            </a:pPr>
            <a:r>
              <a:rPr lang="en-US" dirty="0"/>
              <a:t>Community Integration/Quality of Life</a:t>
            </a:r>
          </a:p>
          <a:p>
            <a:pPr marL="457200" lvl="1" indent="0">
              <a:buNone/>
            </a:pPr>
            <a:r>
              <a:rPr lang="en-US" dirty="0"/>
              <a:t>Skill Development</a:t>
            </a:r>
          </a:p>
          <a:p>
            <a:pPr marL="457200" lvl="1" indent="0">
              <a:buNone/>
            </a:pPr>
            <a:r>
              <a:rPr lang="en-US" dirty="0"/>
              <a:t>Challenging Behavior</a:t>
            </a:r>
          </a:p>
          <a:p>
            <a:pPr marL="457200" lvl="1" indent="0">
              <a:buNone/>
            </a:pPr>
            <a:r>
              <a:rPr lang="en-US" dirty="0"/>
              <a:t>Interdisciplinary Team Functioning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PBSA</a:t>
            </a:r>
            <a:br>
              <a:rPr lang="en-US" dirty="0"/>
            </a:br>
            <a:r>
              <a:rPr lang="en-US" dirty="0"/>
              <a:t>Part C: Effectiveness Indicators</a:t>
            </a:r>
          </a:p>
        </p:txBody>
      </p:sp>
      <p:sp>
        <p:nvSpPr>
          <p:cNvPr id="3" name="Content Placeholder 2"/>
          <p:cNvSpPr>
            <a:spLocks noGrp="1"/>
          </p:cNvSpPr>
          <p:nvPr>
            <p:ph idx="1"/>
          </p:nvPr>
        </p:nvSpPr>
        <p:spPr/>
        <p:txBody>
          <a:bodyPr/>
          <a:lstStyle/>
          <a:p>
            <a:r>
              <a:rPr lang="en-US" dirty="0"/>
              <a:t>Community Integration/Quality of Life</a:t>
            </a:r>
          </a:p>
          <a:p>
            <a:r>
              <a:rPr lang="en-US" dirty="0"/>
              <a:t>The essential motivators and factors as stemming from the Individual Attributes etc in earlier sections;</a:t>
            </a:r>
          </a:p>
          <a:p>
            <a:r>
              <a:rPr lang="en-US" dirty="0"/>
              <a:t>Consistent with ISP Goals/Objectives;</a:t>
            </a:r>
          </a:p>
          <a:p>
            <a:r>
              <a:rPr lang="en-US" dirty="0"/>
              <a:t>When well formulated, this can serve as a guide for expectations and opportunities.</a:t>
            </a:r>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be a BSC?</a:t>
            </a:r>
          </a:p>
        </p:txBody>
      </p:sp>
      <p:sp>
        <p:nvSpPr>
          <p:cNvPr id="5" name="Content Placeholder 4"/>
          <p:cNvSpPr>
            <a:spLocks noGrp="1"/>
          </p:cNvSpPr>
          <p:nvPr>
            <p:ph idx="1"/>
          </p:nvPr>
        </p:nvSpPr>
        <p:spPr>
          <a:xfrm>
            <a:off x="2152650" y="1825625"/>
            <a:ext cx="7886700" cy="2534340"/>
          </a:xfrm>
        </p:spPr>
        <p:txBody>
          <a:bodyPr/>
          <a:lstStyle/>
          <a:p>
            <a:r>
              <a:rPr lang="en-US" dirty="0"/>
              <a:t>What brought you to this work?</a:t>
            </a:r>
          </a:p>
          <a:p>
            <a:r>
              <a:rPr lang="en-US" dirty="0"/>
              <a:t>What keeps you in this work?</a:t>
            </a:r>
          </a:p>
          <a:p>
            <a:r>
              <a:rPr lang="en-US" dirty="0"/>
              <a:t>What are the threats to your work?</a:t>
            </a:r>
          </a:p>
          <a:p>
            <a:r>
              <a:rPr lang="en-US" dirty="0"/>
              <a:t>What do you wish we could change in this field?</a:t>
            </a:r>
          </a:p>
        </p:txBody>
      </p:sp>
    </p:spTree>
    <p:extLst>
      <p:ext uri="{BB962C8B-B14F-4D97-AF65-F5344CB8AC3E}">
        <p14:creationId xmlns:p14="http://schemas.microsoft.com/office/powerpoint/2010/main" val="307967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PBSA </a:t>
            </a:r>
            <a:br>
              <a:rPr lang="en-US" dirty="0"/>
            </a:br>
            <a:r>
              <a:rPr lang="en-US" dirty="0"/>
              <a:t>Part C: Effectiveness Indicators</a:t>
            </a:r>
          </a:p>
        </p:txBody>
      </p:sp>
      <p:sp>
        <p:nvSpPr>
          <p:cNvPr id="3" name="Content Placeholder 2"/>
          <p:cNvSpPr>
            <a:spLocks noGrp="1"/>
          </p:cNvSpPr>
          <p:nvPr>
            <p:ph idx="1"/>
          </p:nvPr>
        </p:nvSpPr>
        <p:spPr>
          <a:xfrm>
            <a:off x="2152650" y="1825625"/>
            <a:ext cx="8117785" cy="3912566"/>
          </a:xfrm>
        </p:spPr>
        <p:txBody>
          <a:bodyPr>
            <a:normAutofit lnSpcReduction="10000"/>
          </a:bodyPr>
          <a:lstStyle/>
          <a:p>
            <a:pPr marL="0" indent="0">
              <a:lnSpc>
                <a:spcPct val="120000"/>
              </a:lnSpc>
              <a:spcBef>
                <a:spcPts val="0"/>
              </a:spcBef>
              <a:buNone/>
            </a:pPr>
            <a:r>
              <a:rPr lang="en-US" sz="1900" dirty="0"/>
              <a:t>1.Community Integration/Quality of Life (Continued)</a:t>
            </a:r>
          </a:p>
          <a:p>
            <a:pPr marL="0" lvl="1" indent="0">
              <a:lnSpc>
                <a:spcPct val="120000"/>
              </a:lnSpc>
              <a:spcBef>
                <a:spcPts val="0"/>
              </a:spcBef>
              <a:buNone/>
            </a:pPr>
            <a:r>
              <a:rPr lang="en-US" sz="1900" dirty="0"/>
              <a:t>Questions to consider…</a:t>
            </a:r>
          </a:p>
          <a:p>
            <a:pPr marL="457200" lvl="3" indent="0">
              <a:lnSpc>
                <a:spcPct val="120000"/>
              </a:lnSpc>
              <a:spcBef>
                <a:spcPts val="0"/>
              </a:spcBef>
            </a:pPr>
            <a:r>
              <a:rPr lang="en-US" sz="1900" dirty="0"/>
              <a:t>Enjoyed independent activities</a:t>
            </a:r>
          </a:p>
          <a:p>
            <a:pPr marL="457200" lvl="3" indent="0">
              <a:lnSpc>
                <a:spcPct val="120000"/>
              </a:lnSpc>
              <a:spcBef>
                <a:spcPts val="0"/>
              </a:spcBef>
            </a:pPr>
            <a:r>
              <a:rPr lang="en-US" sz="1900" dirty="0"/>
              <a:t>Times that help is needed</a:t>
            </a:r>
          </a:p>
          <a:p>
            <a:pPr marL="457200" lvl="3" indent="0">
              <a:lnSpc>
                <a:spcPct val="120000"/>
              </a:lnSpc>
              <a:spcBef>
                <a:spcPts val="0"/>
              </a:spcBef>
            </a:pPr>
            <a:r>
              <a:rPr lang="en-US" sz="1900" dirty="0"/>
              <a:t>Are there things you have to do that you prefer not to?</a:t>
            </a:r>
          </a:p>
          <a:p>
            <a:pPr marL="457200" lvl="3" indent="0">
              <a:lnSpc>
                <a:spcPct val="120000"/>
              </a:lnSpc>
              <a:spcBef>
                <a:spcPts val="0"/>
              </a:spcBef>
            </a:pPr>
            <a:r>
              <a:rPr lang="en-US" sz="1900" dirty="0"/>
              <a:t>Friends? Unpaid social contacts?</a:t>
            </a:r>
          </a:p>
          <a:p>
            <a:pPr marL="457200" lvl="3" indent="0">
              <a:lnSpc>
                <a:spcPct val="120000"/>
              </a:lnSpc>
              <a:spcBef>
                <a:spcPts val="0"/>
              </a:spcBef>
            </a:pPr>
            <a:r>
              <a:rPr lang="en-US" sz="1900" dirty="0"/>
              <a:t>What do you do/talk about with friends?</a:t>
            </a:r>
          </a:p>
          <a:p>
            <a:pPr marL="457200" lvl="3" indent="0">
              <a:lnSpc>
                <a:spcPct val="120000"/>
              </a:lnSpc>
              <a:spcBef>
                <a:spcPts val="0"/>
              </a:spcBef>
            </a:pPr>
            <a:r>
              <a:rPr lang="en-US" sz="1900" dirty="0"/>
              <a:t>Who helps you?</a:t>
            </a:r>
          </a:p>
          <a:p>
            <a:pPr marL="0" lvl="1" indent="0">
              <a:lnSpc>
                <a:spcPct val="120000"/>
              </a:lnSpc>
              <a:spcBef>
                <a:spcPts val="0"/>
              </a:spcBef>
              <a:buNone/>
            </a:pPr>
            <a:r>
              <a:rPr lang="en-US" sz="1900" dirty="0"/>
              <a:t>Resources</a:t>
            </a:r>
          </a:p>
          <a:p>
            <a:pPr marL="457200" lvl="3" indent="0">
              <a:lnSpc>
                <a:spcPct val="120000"/>
              </a:lnSpc>
              <a:spcBef>
                <a:spcPts val="0"/>
              </a:spcBef>
            </a:pPr>
            <a:r>
              <a:rPr lang="en-US" sz="1900" dirty="0"/>
              <a:t>I Am Somebody Worksheet</a:t>
            </a:r>
          </a:p>
          <a:p>
            <a:pPr marL="457200" lvl="3" indent="0">
              <a:lnSpc>
                <a:spcPct val="120000"/>
              </a:lnSpc>
              <a:spcBef>
                <a:spcPts val="0"/>
              </a:spcBef>
            </a:pPr>
            <a:r>
              <a:rPr lang="en-US" sz="1900" dirty="0"/>
              <a:t>Self-Reliance Skills Worksheet</a:t>
            </a:r>
          </a:p>
          <a:p>
            <a:pPr lvl="2"/>
            <a:endParaRPr lang="en-US" dirty="0"/>
          </a:p>
          <a:p>
            <a:pPr lvl="2"/>
            <a:endParaRPr lang="en-US" dirty="0"/>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PBSA</a:t>
            </a:r>
            <a:br>
              <a:rPr lang="en-US" dirty="0"/>
            </a:br>
            <a:r>
              <a:rPr lang="en-US" dirty="0"/>
              <a:t>Part C: Effectiveness Indicators</a:t>
            </a:r>
          </a:p>
        </p:txBody>
      </p:sp>
      <p:sp>
        <p:nvSpPr>
          <p:cNvPr id="3" name="Content Placeholder 2"/>
          <p:cNvSpPr>
            <a:spLocks noGrp="1"/>
          </p:cNvSpPr>
          <p:nvPr>
            <p:ph idx="1"/>
          </p:nvPr>
        </p:nvSpPr>
        <p:spPr>
          <a:xfrm>
            <a:off x="2152650" y="1825625"/>
            <a:ext cx="7886700" cy="3581262"/>
          </a:xfrm>
        </p:spPr>
        <p:txBody>
          <a:bodyPr>
            <a:normAutofit/>
          </a:bodyPr>
          <a:lstStyle/>
          <a:p>
            <a:pPr marL="0" indent="0">
              <a:buNone/>
            </a:pPr>
            <a:r>
              <a:rPr lang="en-US" dirty="0"/>
              <a:t>2. Skill Development</a:t>
            </a:r>
          </a:p>
          <a:p>
            <a:r>
              <a:rPr lang="en-US" dirty="0"/>
              <a:t>Remember: Almost always – people are doing the best they can with the tools they have. One of our jobs is to provide opportunities to acquire and practice using new tools.</a:t>
            </a:r>
          </a:p>
          <a:p>
            <a:r>
              <a:rPr lang="en-US" dirty="0"/>
              <a:t>Communication and Social Skills – Essential</a:t>
            </a:r>
          </a:p>
          <a:p>
            <a:r>
              <a:rPr lang="en-US" dirty="0"/>
              <a:t>Always look at these as opportunities for ‘replacement’ or ‘functionally equivalent’ behaviors corollary to any challenging behavior.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PBSA</a:t>
            </a:r>
            <a:br>
              <a:rPr lang="en-US" dirty="0"/>
            </a:br>
            <a:r>
              <a:rPr lang="en-US" dirty="0"/>
              <a:t>Part C: Effectiveness Indicators</a:t>
            </a:r>
          </a:p>
        </p:txBody>
      </p:sp>
      <p:sp>
        <p:nvSpPr>
          <p:cNvPr id="3" name="Content Placeholder 2"/>
          <p:cNvSpPr>
            <a:spLocks noGrp="1"/>
          </p:cNvSpPr>
          <p:nvPr>
            <p:ph idx="1"/>
          </p:nvPr>
        </p:nvSpPr>
        <p:spPr>
          <a:xfrm>
            <a:off x="2152650" y="1825626"/>
            <a:ext cx="8011767" cy="3833053"/>
          </a:xfrm>
        </p:spPr>
        <p:txBody>
          <a:bodyPr>
            <a:normAutofit/>
          </a:bodyPr>
          <a:lstStyle/>
          <a:p>
            <a:pPr marL="0" indent="0">
              <a:buNone/>
            </a:pPr>
            <a:r>
              <a:rPr lang="en-US" dirty="0"/>
              <a:t>3. Challenging Behavior</a:t>
            </a:r>
          </a:p>
          <a:p>
            <a:r>
              <a:rPr lang="en-US" dirty="0"/>
              <a:t>This is where it gets a bit heavy on the more classic behaviorism skills… such as a functional assessment. </a:t>
            </a:r>
          </a:p>
          <a:p>
            <a:r>
              <a:rPr lang="en-US" dirty="0"/>
              <a:t>To make this truly usable and valid It is critical that this be done in a standardized manner. </a:t>
            </a:r>
          </a:p>
          <a:p>
            <a:r>
              <a:rPr lang="en-US" dirty="0"/>
              <a:t>The focus can/should be on BOTH challenging and positive behaviors. </a:t>
            </a:r>
          </a:p>
          <a:p>
            <a:r>
              <a:rPr lang="en-US" dirty="0"/>
              <a:t>We recommend limiting this to one or two clear behaviors of concern in a hierarchy from Destructive </a:t>
            </a:r>
            <a:r>
              <a:rPr lang="en-US" dirty="0">
                <a:sym typeface="Wingdings"/>
              </a:rPr>
              <a:t> Disruptive  Distracting (for challenging behaviors) and key behaviors connected to the other effectiveness indicators (social, integration, skill building) for positive behaviors. </a:t>
            </a:r>
            <a:endParaRPr lang="en-US" dirty="0"/>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PBSA</a:t>
            </a:r>
            <a:br>
              <a:rPr lang="en-US" dirty="0"/>
            </a:br>
            <a:r>
              <a:rPr lang="en-US" dirty="0"/>
              <a:t>Part C: Effectiveness Indicators</a:t>
            </a:r>
          </a:p>
        </p:txBody>
      </p:sp>
      <p:sp>
        <p:nvSpPr>
          <p:cNvPr id="3" name="Content Placeholder 2"/>
          <p:cNvSpPr>
            <a:spLocks noGrp="1"/>
          </p:cNvSpPr>
          <p:nvPr>
            <p:ph idx="1"/>
          </p:nvPr>
        </p:nvSpPr>
        <p:spPr/>
        <p:txBody>
          <a:bodyPr/>
          <a:lstStyle/>
          <a:p>
            <a:pPr marL="0" indent="0">
              <a:buNone/>
            </a:pPr>
            <a:r>
              <a:rPr lang="en-US" dirty="0"/>
              <a:t>3. Challenging Behavior</a:t>
            </a:r>
          </a:p>
          <a:p>
            <a:r>
              <a:rPr lang="en-US" dirty="0"/>
              <a:t>Destructive v. Disruptive v. Distracting</a:t>
            </a:r>
          </a:p>
          <a:p>
            <a:pPr lvl="1"/>
            <a:r>
              <a:rPr lang="en-US" dirty="0"/>
              <a:t>Destructive – physical injury or great emotional harm; </a:t>
            </a:r>
          </a:p>
          <a:p>
            <a:pPr lvl="1"/>
            <a:r>
              <a:rPr lang="en-US" dirty="0"/>
              <a:t>Disruptive – interrupts habilitation, results in significant negative attention (e.g. verbal threats, obscene/offensive, minor damage</a:t>
            </a:r>
          </a:p>
          <a:p>
            <a:pPr lvl="1"/>
            <a:r>
              <a:rPr lang="en-US" dirty="0"/>
              <a:t>Distracting – annoying, pesky, undesirable (e.g. perseveration, minor offensive language, lying)</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PBSA</a:t>
            </a:r>
            <a:br>
              <a:rPr lang="en-US" dirty="0"/>
            </a:br>
            <a:r>
              <a:rPr lang="en-US" dirty="0"/>
              <a:t>Part C: Effectiveness Indicators</a:t>
            </a:r>
          </a:p>
        </p:txBody>
      </p:sp>
      <p:sp>
        <p:nvSpPr>
          <p:cNvPr id="3" name="Content Placeholder 2"/>
          <p:cNvSpPr>
            <a:spLocks noGrp="1"/>
          </p:cNvSpPr>
          <p:nvPr>
            <p:ph idx="1"/>
          </p:nvPr>
        </p:nvSpPr>
        <p:spPr>
          <a:xfrm>
            <a:off x="2152650" y="1825626"/>
            <a:ext cx="7720220" cy="3846305"/>
          </a:xfrm>
        </p:spPr>
        <p:txBody>
          <a:bodyPr>
            <a:normAutofit/>
          </a:bodyPr>
          <a:lstStyle/>
          <a:p>
            <a:pPr marL="0" indent="0">
              <a:buNone/>
            </a:pPr>
            <a:r>
              <a:rPr lang="en-US" dirty="0"/>
              <a:t>3. Challenging Behavior</a:t>
            </a:r>
          </a:p>
          <a:p>
            <a:r>
              <a:rPr lang="en-US" dirty="0"/>
              <a:t>The Functional Assessment Process (Topography)</a:t>
            </a:r>
          </a:p>
          <a:p>
            <a:pPr lvl="1"/>
            <a:r>
              <a:rPr lang="en-US" dirty="0"/>
              <a:t>Name of the Behavior and Thorough Description</a:t>
            </a:r>
          </a:p>
          <a:p>
            <a:pPr lvl="1"/>
            <a:r>
              <a:rPr lang="en-US" dirty="0"/>
              <a:t>Examples and Non-Examples</a:t>
            </a:r>
          </a:p>
          <a:p>
            <a:pPr lvl="1"/>
            <a:r>
              <a:rPr lang="en-US" dirty="0"/>
              <a:t>Current Frequency/duration</a:t>
            </a:r>
          </a:p>
          <a:p>
            <a:pPr lvl="1"/>
            <a:r>
              <a:rPr lang="en-US" dirty="0"/>
              <a:t>Current Severity</a:t>
            </a:r>
          </a:p>
          <a:p>
            <a:pPr lvl="1"/>
            <a:r>
              <a:rPr lang="en-US" dirty="0"/>
              <a:t>Precursors</a:t>
            </a:r>
          </a:p>
          <a:p>
            <a:pPr lvl="1"/>
            <a:r>
              <a:rPr lang="en-US" dirty="0"/>
              <a:t>Antecedents</a:t>
            </a:r>
          </a:p>
          <a:p>
            <a:pPr lvl="1"/>
            <a:r>
              <a:rPr lang="en-US" dirty="0"/>
              <a:t>Possible Functions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PBSA</a:t>
            </a:r>
            <a:br>
              <a:rPr lang="en-US" dirty="0"/>
            </a:br>
            <a:r>
              <a:rPr lang="en-US" dirty="0"/>
              <a:t>Part C: Effectiveness Indicators</a:t>
            </a:r>
          </a:p>
        </p:txBody>
      </p:sp>
      <p:sp>
        <p:nvSpPr>
          <p:cNvPr id="3" name="Content Placeholder 2"/>
          <p:cNvSpPr>
            <a:spLocks noGrp="1"/>
          </p:cNvSpPr>
          <p:nvPr>
            <p:ph idx="1"/>
          </p:nvPr>
        </p:nvSpPr>
        <p:spPr>
          <a:xfrm>
            <a:off x="2152650" y="1825625"/>
            <a:ext cx="7786480" cy="3607766"/>
          </a:xfrm>
        </p:spPr>
        <p:txBody>
          <a:bodyPr>
            <a:normAutofit fontScale="92500" lnSpcReduction="20000"/>
          </a:bodyPr>
          <a:lstStyle/>
          <a:p>
            <a:pPr marL="0" indent="0">
              <a:buNone/>
            </a:pPr>
            <a:r>
              <a:rPr lang="en-US" dirty="0"/>
              <a:t>3. Challenging Behavior</a:t>
            </a:r>
          </a:p>
          <a:p>
            <a:r>
              <a:rPr lang="en-US" dirty="0"/>
              <a:t>The Functional Assessment Process</a:t>
            </a:r>
          </a:p>
          <a:p>
            <a:pPr lvl="1"/>
            <a:r>
              <a:rPr lang="en-US" dirty="0"/>
              <a:t>Name of the Behavior and Thorough Description (Operational Definition)</a:t>
            </a:r>
          </a:p>
          <a:p>
            <a:pPr lvl="2"/>
            <a:r>
              <a:rPr lang="en-US" dirty="0"/>
              <a:t>Detailed enough to allow a person to imitate the behavior just by reading the description. Actually do this. It helps.</a:t>
            </a:r>
          </a:p>
          <a:p>
            <a:pPr lvl="2"/>
            <a:r>
              <a:rPr lang="en-US" dirty="0"/>
              <a:t>This aids in more accurate tracking of progress.</a:t>
            </a:r>
          </a:p>
          <a:p>
            <a:pPr lvl="2"/>
            <a:endParaRPr lang="en-US" dirty="0"/>
          </a:p>
          <a:p>
            <a:pPr lvl="2"/>
            <a:r>
              <a:rPr lang="en-US" dirty="0"/>
              <a:t>BAD EXAMPLE: Aggression – Sean hits others with his hands.</a:t>
            </a:r>
          </a:p>
          <a:p>
            <a:pPr lvl="3"/>
            <a:r>
              <a:rPr lang="en-US" dirty="0"/>
              <a:t>This led to a person being tracked as having 25 aggressive events per day at his school.</a:t>
            </a:r>
          </a:p>
          <a:p>
            <a:pPr lvl="3"/>
            <a:r>
              <a:rPr lang="en-US" dirty="0"/>
              <a:t>Observation  showed that most of these events we just him touching people as he they went by. BUT – these did fit the definition as written and he was labeled as ‘highly aggressive’.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Writing ANY Behavioral Description:</a:t>
            </a:r>
          </a:p>
        </p:txBody>
      </p:sp>
      <p:sp>
        <p:nvSpPr>
          <p:cNvPr id="3" name="Content Placeholder 2"/>
          <p:cNvSpPr>
            <a:spLocks noGrp="1"/>
          </p:cNvSpPr>
          <p:nvPr>
            <p:ph idx="1"/>
          </p:nvPr>
        </p:nvSpPr>
        <p:spPr>
          <a:xfrm>
            <a:off x="2152650" y="2011155"/>
            <a:ext cx="7773228" cy="3554758"/>
          </a:xfrm>
        </p:spPr>
        <p:txBody>
          <a:bodyPr>
            <a:normAutofit fontScale="92500" lnSpcReduction="10000"/>
          </a:bodyPr>
          <a:lstStyle/>
          <a:p>
            <a:r>
              <a:rPr lang="en-US" dirty="0"/>
              <a:t>Be CAREFUL</a:t>
            </a:r>
          </a:p>
          <a:p>
            <a:pPr lvl="1"/>
            <a:r>
              <a:rPr lang="en-US" dirty="0"/>
              <a:t>Take your time – everything else you will do in a PBSP involving this is built off of this first step in the process.</a:t>
            </a:r>
          </a:p>
          <a:p>
            <a:r>
              <a:rPr lang="en-US" dirty="0"/>
              <a:t>Be CLEAR</a:t>
            </a:r>
          </a:p>
          <a:p>
            <a:pPr lvl="1"/>
            <a:r>
              <a:rPr lang="en-US" dirty="0"/>
              <a:t>As simple terms as possible – no ‘jargon’.</a:t>
            </a:r>
          </a:p>
          <a:p>
            <a:r>
              <a:rPr lang="en-US" dirty="0"/>
              <a:t>Be CONCRETE</a:t>
            </a:r>
          </a:p>
          <a:p>
            <a:pPr lvl="1"/>
            <a:r>
              <a:rPr lang="en-US" dirty="0"/>
              <a:t>May be somewhat ‘boring’ or ‘dry’.</a:t>
            </a:r>
          </a:p>
          <a:p>
            <a:r>
              <a:rPr lang="en-US" dirty="0"/>
              <a:t>Be COMPREHENSIVE</a:t>
            </a:r>
          </a:p>
          <a:p>
            <a:pPr lvl="1"/>
            <a:r>
              <a:rPr lang="en-US" dirty="0"/>
              <a:t>Have you covered all your bases?</a:t>
            </a:r>
          </a:p>
          <a:p>
            <a:pPr lvl="1"/>
            <a:r>
              <a:rPr lang="en-US" dirty="0"/>
              <a:t>It’s hard to provide ‘too much’ detail.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PBSA</a:t>
            </a:r>
            <a:br>
              <a:rPr lang="en-US" dirty="0"/>
            </a:br>
            <a:r>
              <a:rPr lang="en-US" dirty="0"/>
              <a:t>Part C: Effectiveness Indicators</a:t>
            </a:r>
          </a:p>
        </p:txBody>
      </p:sp>
      <p:sp>
        <p:nvSpPr>
          <p:cNvPr id="3" name="Content Placeholder 2"/>
          <p:cNvSpPr>
            <a:spLocks noGrp="1"/>
          </p:cNvSpPr>
          <p:nvPr>
            <p:ph idx="1"/>
          </p:nvPr>
        </p:nvSpPr>
        <p:spPr>
          <a:xfrm>
            <a:off x="2152650" y="1825626"/>
            <a:ext cx="8025020" cy="3806549"/>
          </a:xfrm>
        </p:spPr>
        <p:txBody>
          <a:bodyPr>
            <a:normAutofit lnSpcReduction="10000"/>
          </a:bodyPr>
          <a:lstStyle/>
          <a:p>
            <a:pPr marL="0" indent="0">
              <a:buNone/>
            </a:pPr>
            <a:r>
              <a:rPr lang="en-US" dirty="0"/>
              <a:t>How do I know if I have a ‘good’ behavioral definition?</a:t>
            </a:r>
          </a:p>
          <a:p>
            <a:pPr marL="0" indent="0">
              <a:buNone/>
            </a:pPr>
            <a:r>
              <a:rPr lang="en-US" dirty="0"/>
              <a:t>The most common mistakes are:</a:t>
            </a:r>
          </a:p>
          <a:p>
            <a:pPr lvl="1"/>
            <a:r>
              <a:rPr lang="en-US" dirty="0"/>
              <a:t>Assuming</a:t>
            </a:r>
          </a:p>
          <a:p>
            <a:pPr lvl="2"/>
            <a:r>
              <a:rPr lang="en-US" dirty="0"/>
              <a:t>‘everyone knows what (hitting, slapping, paying attention, appropriate) means so I don’t have to describe it…</a:t>
            </a:r>
          </a:p>
          <a:p>
            <a:pPr lvl="1"/>
            <a:r>
              <a:rPr lang="en-US" dirty="0"/>
              <a:t>Simplifying </a:t>
            </a:r>
          </a:p>
          <a:p>
            <a:pPr lvl="2"/>
            <a:r>
              <a:rPr lang="en-US" dirty="0"/>
              <a:t> being too broad</a:t>
            </a:r>
          </a:p>
          <a:p>
            <a:pPr lvl="2"/>
            <a:r>
              <a:rPr lang="en-US" dirty="0"/>
              <a:t>Too big of a net – False Positives</a:t>
            </a:r>
          </a:p>
          <a:p>
            <a:pPr lvl="1"/>
            <a:r>
              <a:rPr lang="en-US" dirty="0"/>
              <a:t>Failing to provide examples and non-examples</a:t>
            </a:r>
          </a:p>
          <a:p>
            <a:pPr lvl="2"/>
            <a:r>
              <a:rPr lang="en-US" dirty="0"/>
              <a:t>In the Aggression example above – providing some non-examples may have lessened the confusion and mis-coding</a:t>
            </a:r>
          </a:p>
          <a:p>
            <a:pPr lvl="1"/>
            <a:endParaRPr lang="en-US" dirty="0"/>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PBSA </a:t>
            </a:r>
            <a:br>
              <a:rPr lang="en-US" dirty="0"/>
            </a:br>
            <a:r>
              <a:rPr lang="en-US" dirty="0"/>
              <a:t>Part C: Effectiveness Indicators</a:t>
            </a:r>
          </a:p>
        </p:txBody>
      </p:sp>
      <p:sp>
        <p:nvSpPr>
          <p:cNvPr id="3" name="Content Placeholder 2"/>
          <p:cNvSpPr>
            <a:spLocks noGrp="1"/>
          </p:cNvSpPr>
          <p:nvPr>
            <p:ph idx="1"/>
          </p:nvPr>
        </p:nvSpPr>
        <p:spPr>
          <a:xfrm>
            <a:off x="2152650" y="1825626"/>
            <a:ext cx="8131037" cy="3660775"/>
          </a:xfrm>
        </p:spPr>
        <p:txBody>
          <a:bodyPr>
            <a:normAutofit fontScale="85000" lnSpcReduction="20000"/>
          </a:bodyPr>
          <a:lstStyle/>
          <a:p>
            <a:pPr marL="0" indent="0">
              <a:buNone/>
            </a:pPr>
            <a:r>
              <a:rPr lang="en-US" dirty="0"/>
              <a:t>3. Challenging behavior</a:t>
            </a:r>
          </a:p>
          <a:p>
            <a:r>
              <a:rPr lang="en-US" dirty="0"/>
              <a:t>The Functional Assessment Process</a:t>
            </a:r>
          </a:p>
          <a:p>
            <a:pPr lvl="1"/>
            <a:r>
              <a:rPr lang="en-US" dirty="0"/>
              <a:t>Frequency and/or Duration</a:t>
            </a:r>
          </a:p>
          <a:p>
            <a:pPr lvl="2"/>
            <a:r>
              <a:rPr lang="en-US" dirty="0"/>
              <a:t>How often is this occurring? – use concrete numbers</a:t>
            </a:r>
          </a:p>
          <a:p>
            <a:pPr lvl="2"/>
            <a:r>
              <a:rPr lang="en-US" dirty="0"/>
              <a:t>How long does it last? – use concrete numbers</a:t>
            </a:r>
          </a:p>
          <a:p>
            <a:pPr lvl="2"/>
            <a:r>
              <a:rPr lang="en-US" dirty="0"/>
              <a:t>**IMPORTANT** How do we define when one incident ends and another begins?</a:t>
            </a:r>
          </a:p>
          <a:p>
            <a:pPr lvl="3"/>
            <a:r>
              <a:rPr lang="en-US" dirty="0"/>
              <a:t>EXAMPLE: If Sarah’s plan states that she will pay $2.00 for every event of property destruction and she has an episode where she punches 5 holes in the wall – Does she have to pay $2.00 or $10.00?</a:t>
            </a:r>
          </a:p>
          <a:p>
            <a:pPr lvl="3"/>
            <a:r>
              <a:rPr lang="en-US" dirty="0"/>
              <a:t>The solution in this case was to define Property Destruction events as beginning with the first punch and ending when she has not exhibited any destructive behavior for 10 consecutive minutes. Therefore in the above example she would owe $2.00 as it was one event. </a:t>
            </a:r>
          </a:p>
          <a:p>
            <a:pPr lvl="3"/>
            <a:r>
              <a:rPr lang="en-US" dirty="0"/>
              <a:t>Yes – this is a Cost Response and is potentially aversive – we’ll talk about interventions in a bit…</a:t>
            </a:r>
          </a:p>
          <a:p>
            <a:pPr lvl="3"/>
            <a:endParaRPr lang="en-US" dirty="0"/>
          </a:p>
          <a:p>
            <a:pPr lvl="2"/>
            <a:endParaRPr lang="en-US" dirty="0"/>
          </a:p>
          <a:p>
            <a:pPr lvl="2"/>
            <a:endParaRPr lang="en-US" dirty="0"/>
          </a:p>
          <a:p>
            <a:endParaRPr lang="en-US" dirty="0"/>
          </a:p>
          <a:p>
            <a:endParaRPr lang="en-US" dirty="0"/>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PBSA</a:t>
            </a:r>
            <a:br>
              <a:rPr lang="en-US" dirty="0"/>
            </a:br>
            <a:r>
              <a:rPr lang="en-US" dirty="0"/>
              <a:t>Part C: Effectiveness Indicators</a:t>
            </a:r>
          </a:p>
        </p:txBody>
      </p:sp>
      <p:sp>
        <p:nvSpPr>
          <p:cNvPr id="3" name="Content Placeholder 2"/>
          <p:cNvSpPr>
            <a:spLocks noGrp="1"/>
          </p:cNvSpPr>
          <p:nvPr>
            <p:ph idx="1"/>
          </p:nvPr>
        </p:nvSpPr>
        <p:spPr>
          <a:xfrm>
            <a:off x="2152651" y="1825626"/>
            <a:ext cx="7667211" cy="3992079"/>
          </a:xfrm>
        </p:spPr>
        <p:txBody>
          <a:bodyPr>
            <a:normAutofit lnSpcReduction="10000"/>
          </a:bodyPr>
          <a:lstStyle/>
          <a:p>
            <a:pPr marL="0" indent="0">
              <a:buNone/>
            </a:pPr>
            <a:r>
              <a:rPr lang="en-US" dirty="0"/>
              <a:t>3. Challenging behavior</a:t>
            </a:r>
          </a:p>
          <a:p>
            <a:r>
              <a:rPr lang="en-US" dirty="0"/>
              <a:t>The Functional Assessment Process</a:t>
            </a:r>
          </a:p>
          <a:p>
            <a:pPr lvl="1"/>
            <a:r>
              <a:rPr lang="en-US" dirty="0"/>
              <a:t>Precursors</a:t>
            </a:r>
          </a:p>
          <a:p>
            <a:pPr lvl="2"/>
            <a:r>
              <a:rPr lang="en-US" dirty="0"/>
              <a:t>Answers the question – “How do we know that the person is ‘building up’ to the behavior?”</a:t>
            </a:r>
          </a:p>
          <a:p>
            <a:pPr lvl="2"/>
            <a:r>
              <a:rPr lang="en-US" dirty="0"/>
              <a:t>Observable</a:t>
            </a:r>
          </a:p>
          <a:p>
            <a:pPr lvl="2"/>
            <a:r>
              <a:rPr lang="en-US" dirty="0"/>
              <a:t>For example - How do I know a person is going to have a cigarette?</a:t>
            </a:r>
          </a:p>
          <a:p>
            <a:pPr lvl="1"/>
            <a:r>
              <a:rPr lang="en-US" dirty="0"/>
              <a:t>Antecedents</a:t>
            </a:r>
          </a:p>
          <a:p>
            <a:pPr lvl="2"/>
            <a:r>
              <a:rPr lang="en-US" dirty="0"/>
              <a:t>Answers the question – “What makes this more likely to occur?” or “How can I make this person exhibit the behavior?</a:t>
            </a:r>
          </a:p>
          <a:p>
            <a:pPr lvl="2"/>
            <a:r>
              <a:rPr lang="en-US" dirty="0"/>
              <a:t>For example – What are some typical antecedents to smoking?</a:t>
            </a:r>
          </a:p>
          <a:p>
            <a:pPr lvl="3"/>
            <a:endParaRPr lang="en-US" dirty="0"/>
          </a:p>
          <a:p>
            <a:pPr lvl="2"/>
            <a:endParaRPr lang="en-US" dirty="0"/>
          </a:p>
          <a:p>
            <a:pPr lvl="2"/>
            <a:endParaRPr lang="en-US" dirty="0"/>
          </a:p>
          <a:p>
            <a:endParaRPr lang="en-US" dirty="0"/>
          </a:p>
          <a:p>
            <a:endParaRPr lang="en-US" dirty="0"/>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9F4290-635E-4683-867A-CCDAD0EDB952}"/>
              </a:ext>
            </a:extLst>
          </p:cNvPr>
          <p:cNvSpPr>
            <a:spLocks noGrp="1"/>
          </p:cNvSpPr>
          <p:nvPr>
            <p:ph type="title"/>
          </p:nvPr>
        </p:nvSpPr>
        <p:spPr>
          <a:xfrm>
            <a:off x="2133600" y="480219"/>
            <a:ext cx="7886700" cy="1325563"/>
          </a:xfrm>
        </p:spPr>
        <p:txBody>
          <a:bodyPr/>
          <a:lstStyle/>
          <a:p>
            <a:r>
              <a:rPr lang="en-US" b="1" dirty="0">
                <a:ea typeface="MS PGothic" charset="0"/>
                <a:cs typeface="MS PGothic" charset="0"/>
              </a:rPr>
              <a:t>Learning OBJECTIVES</a:t>
            </a:r>
            <a:br>
              <a:rPr lang="en-US" b="1" dirty="0">
                <a:ea typeface="MS PGothic" charset="0"/>
                <a:cs typeface="MS PGothic" charset="0"/>
              </a:rPr>
            </a:br>
            <a:endParaRPr lang="en-US" dirty="0"/>
          </a:p>
        </p:txBody>
      </p:sp>
      <p:sp>
        <p:nvSpPr>
          <p:cNvPr id="5" name="Content Placeholder 4">
            <a:extLst>
              <a:ext uri="{FF2B5EF4-FFF2-40B4-BE49-F238E27FC236}">
                <a16:creationId xmlns:a16="http://schemas.microsoft.com/office/drawing/2014/main" id="{D48574A4-FD77-4D19-853A-FFE084824A31}"/>
              </a:ext>
            </a:extLst>
          </p:cNvPr>
          <p:cNvSpPr>
            <a:spLocks noGrp="1"/>
          </p:cNvSpPr>
          <p:nvPr>
            <p:ph idx="1"/>
          </p:nvPr>
        </p:nvSpPr>
        <p:spPr>
          <a:xfrm>
            <a:off x="1967120" y="1253331"/>
            <a:ext cx="7886700" cy="3371678"/>
          </a:xfrm>
        </p:spPr>
        <p:txBody>
          <a:bodyPr/>
          <a:lstStyle/>
          <a:p>
            <a:pPr>
              <a:lnSpc>
                <a:spcPct val="100000"/>
              </a:lnSpc>
            </a:pPr>
            <a:r>
              <a:rPr lang="en-US" sz="2400" dirty="0">
                <a:ea typeface="MS PGothic" charset="0"/>
                <a:cs typeface="MS PGothic" charset="0"/>
              </a:rPr>
              <a:t>Participants will:</a:t>
            </a:r>
          </a:p>
          <a:p>
            <a:pPr marL="457200" lvl="1" indent="0">
              <a:lnSpc>
                <a:spcPct val="100000"/>
              </a:lnSpc>
              <a:buNone/>
            </a:pPr>
            <a:endParaRPr lang="en-US" i="1" dirty="0">
              <a:ea typeface="MS PGothic" charset="0"/>
              <a:cs typeface="MS PGothic" charset="0"/>
            </a:endParaRPr>
          </a:p>
          <a:p>
            <a:pPr lvl="1">
              <a:lnSpc>
                <a:spcPct val="100000"/>
              </a:lnSpc>
              <a:buFont typeface="Arial" charset="0"/>
              <a:buChar char="•"/>
            </a:pPr>
            <a:r>
              <a:rPr lang="en-US" i="1" dirty="0">
                <a:ea typeface="MS PGothic" charset="0"/>
                <a:cs typeface="MS PGothic" charset="0"/>
              </a:rPr>
              <a:t>Be introduced to the organization of BBS.</a:t>
            </a:r>
          </a:p>
          <a:p>
            <a:pPr marL="457200" lvl="1" indent="0">
              <a:lnSpc>
                <a:spcPct val="100000"/>
              </a:lnSpc>
              <a:buNone/>
            </a:pPr>
            <a:endParaRPr lang="en-US" i="1" dirty="0">
              <a:ea typeface="MS PGothic" charset="0"/>
              <a:cs typeface="MS PGothic" charset="0"/>
            </a:endParaRPr>
          </a:p>
          <a:p>
            <a:pPr lvl="1">
              <a:lnSpc>
                <a:spcPct val="100000"/>
              </a:lnSpc>
              <a:buFont typeface="Arial" charset="0"/>
              <a:buChar char="•"/>
            </a:pPr>
            <a:r>
              <a:rPr lang="en-US" i="1" dirty="0">
                <a:ea typeface="MS PGothic" charset="0"/>
                <a:cs typeface="MS PGothic" charset="0"/>
              </a:rPr>
              <a:t>Be exposed to the concept of Positive Behavior Support and quality of life and how these practices inform the work of a BSC. </a:t>
            </a:r>
          </a:p>
          <a:p>
            <a:pPr lvl="1">
              <a:lnSpc>
                <a:spcPct val="100000"/>
              </a:lnSpc>
              <a:buFont typeface="Arial" charset="0"/>
              <a:buChar char="•"/>
            </a:pPr>
            <a:endParaRPr lang="en-US" i="1" dirty="0">
              <a:ea typeface="MS PGothic" charset="0"/>
              <a:cs typeface="MS PGothic" charset="0"/>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PBSA </a:t>
            </a:r>
            <a:br>
              <a:rPr lang="en-US" dirty="0"/>
            </a:br>
            <a:r>
              <a:rPr lang="en-US" dirty="0"/>
              <a:t>Part C: Effectiveness Indicators</a:t>
            </a:r>
          </a:p>
        </p:txBody>
      </p:sp>
      <p:sp>
        <p:nvSpPr>
          <p:cNvPr id="3" name="Content Placeholder 2"/>
          <p:cNvSpPr>
            <a:spLocks noGrp="1"/>
          </p:cNvSpPr>
          <p:nvPr>
            <p:ph idx="1"/>
          </p:nvPr>
        </p:nvSpPr>
        <p:spPr>
          <a:xfrm>
            <a:off x="2152650" y="1825625"/>
            <a:ext cx="8144289" cy="4018584"/>
          </a:xfrm>
        </p:spPr>
        <p:txBody>
          <a:bodyPr>
            <a:normAutofit fontScale="92500" lnSpcReduction="20000"/>
          </a:bodyPr>
          <a:lstStyle/>
          <a:p>
            <a:pPr marL="0" indent="0">
              <a:buNone/>
            </a:pPr>
            <a:r>
              <a:rPr lang="en-US" dirty="0"/>
              <a:t>3. Challenging behavior</a:t>
            </a:r>
          </a:p>
          <a:p>
            <a:r>
              <a:rPr lang="en-US" dirty="0"/>
              <a:t>The Functional Assessment Process</a:t>
            </a:r>
          </a:p>
          <a:p>
            <a:pPr lvl="1"/>
            <a:r>
              <a:rPr lang="en-US" dirty="0"/>
              <a:t>Possible Functions</a:t>
            </a:r>
          </a:p>
          <a:p>
            <a:pPr lvl="2"/>
            <a:r>
              <a:rPr lang="en-US" dirty="0"/>
              <a:t>AGAIN – VERY IMPORTANT – this sets the stage for possible skill building interventions that serve the same or similar purpose to the challenging behavior</a:t>
            </a:r>
          </a:p>
          <a:p>
            <a:pPr lvl="3"/>
            <a:r>
              <a:rPr lang="en-US" dirty="0"/>
              <a:t>ATTENTION</a:t>
            </a:r>
          </a:p>
          <a:p>
            <a:pPr lvl="3"/>
            <a:r>
              <a:rPr lang="en-US" dirty="0"/>
              <a:t>AVOID/ESCAPE</a:t>
            </a:r>
          </a:p>
          <a:p>
            <a:pPr lvl="3"/>
            <a:r>
              <a:rPr lang="en-US" dirty="0"/>
              <a:t>TANGIBLE</a:t>
            </a:r>
          </a:p>
          <a:p>
            <a:pPr lvl="3"/>
            <a:r>
              <a:rPr lang="en-US" dirty="0"/>
              <a:t>SENSORY</a:t>
            </a:r>
          </a:p>
          <a:p>
            <a:pPr lvl="2"/>
            <a:r>
              <a:rPr lang="en-US" dirty="0"/>
              <a:t>Often a combination. </a:t>
            </a:r>
          </a:p>
          <a:p>
            <a:pPr lvl="2"/>
            <a:r>
              <a:rPr lang="en-US" dirty="0"/>
              <a:t>Internal/Sensory can be quite difficult</a:t>
            </a:r>
          </a:p>
          <a:p>
            <a:pPr lvl="2"/>
            <a:r>
              <a:rPr lang="en-US" dirty="0"/>
              <a:t>Basically – what happens right after the behavioral event?</a:t>
            </a:r>
          </a:p>
          <a:p>
            <a:pPr lvl="3"/>
            <a:r>
              <a:rPr lang="en-US" dirty="0"/>
              <a:t>Do they get to go home? Do they get restrained? Get an item? etc</a:t>
            </a:r>
          </a:p>
          <a:p>
            <a:pPr lvl="3"/>
            <a:endParaRPr lang="en-US" dirty="0"/>
          </a:p>
          <a:p>
            <a:pPr lvl="2"/>
            <a:endParaRPr lang="en-US" dirty="0"/>
          </a:p>
          <a:p>
            <a:pPr lvl="2"/>
            <a:endParaRPr lang="en-US" dirty="0"/>
          </a:p>
          <a:p>
            <a:endParaRPr lang="en-US" dirty="0"/>
          </a:p>
          <a:p>
            <a:endParaRPr lang="en-US" dirty="0"/>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PBSA</a:t>
            </a:r>
            <a:br>
              <a:rPr lang="en-US" dirty="0"/>
            </a:br>
            <a:r>
              <a:rPr lang="en-US" dirty="0"/>
              <a:t>Part C: Effectiveness Indicators</a:t>
            </a:r>
          </a:p>
        </p:txBody>
      </p:sp>
      <p:sp>
        <p:nvSpPr>
          <p:cNvPr id="3" name="Content Placeholder 2"/>
          <p:cNvSpPr>
            <a:spLocks noGrp="1"/>
          </p:cNvSpPr>
          <p:nvPr>
            <p:ph idx="1"/>
          </p:nvPr>
        </p:nvSpPr>
        <p:spPr>
          <a:xfrm>
            <a:off x="2152650" y="1825625"/>
            <a:ext cx="8051524" cy="4045088"/>
          </a:xfrm>
        </p:spPr>
        <p:txBody>
          <a:bodyPr/>
          <a:lstStyle/>
          <a:p>
            <a:pPr marL="0" indent="0">
              <a:buNone/>
            </a:pPr>
            <a:r>
              <a:rPr lang="en-US" dirty="0"/>
              <a:t>3. Challenging behavior</a:t>
            </a:r>
          </a:p>
          <a:p>
            <a:r>
              <a:rPr lang="en-US" dirty="0"/>
              <a:t>The Functional Assessment Process – In General…</a:t>
            </a:r>
          </a:p>
          <a:p>
            <a:pPr lvl="1"/>
            <a:r>
              <a:rPr lang="en-US" dirty="0"/>
              <a:t>A poorly written behavioral definition can often be more harmful than having no behavioral definition. </a:t>
            </a:r>
          </a:p>
          <a:p>
            <a:pPr lvl="1"/>
            <a:endParaRPr lang="en-US" dirty="0"/>
          </a:p>
          <a:p>
            <a:pPr lvl="1"/>
            <a:r>
              <a:rPr lang="en-US" dirty="0"/>
              <a:t>Take your time, ask for assistance. This is a tool that takes practice to wield. </a:t>
            </a:r>
          </a:p>
          <a:p>
            <a:pPr lvl="1"/>
            <a:endParaRPr lang="en-US" dirty="0"/>
          </a:p>
          <a:p>
            <a:pPr lvl="1"/>
            <a:r>
              <a:rPr lang="en-US" dirty="0"/>
              <a:t>All of the above processes can and should be applied to some areas of skill building as well</a:t>
            </a:r>
          </a:p>
          <a:p>
            <a:pPr lvl="3"/>
            <a:endParaRPr lang="en-US" dirty="0"/>
          </a:p>
          <a:p>
            <a:pPr lvl="2"/>
            <a:endParaRPr lang="en-US" dirty="0"/>
          </a:p>
          <a:p>
            <a:pPr lvl="2"/>
            <a:endParaRPr lang="en-US" dirty="0"/>
          </a:p>
          <a:p>
            <a:endParaRPr lang="en-US" dirty="0"/>
          </a:p>
          <a:p>
            <a:endParaRPr lang="en-US" dirty="0"/>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PBSA</a:t>
            </a:r>
            <a:br>
              <a:rPr lang="en-US" dirty="0"/>
            </a:br>
            <a:r>
              <a:rPr lang="en-US" dirty="0"/>
              <a:t>Part C: Effectiveness Indicators</a:t>
            </a:r>
          </a:p>
        </p:txBody>
      </p:sp>
      <p:sp>
        <p:nvSpPr>
          <p:cNvPr id="3" name="Content Placeholder 2"/>
          <p:cNvSpPr>
            <a:spLocks noGrp="1"/>
          </p:cNvSpPr>
          <p:nvPr>
            <p:ph idx="1"/>
          </p:nvPr>
        </p:nvSpPr>
        <p:spPr/>
        <p:txBody>
          <a:bodyPr>
            <a:normAutofit/>
          </a:bodyPr>
          <a:lstStyle/>
          <a:p>
            <a:pPr marL="0" indent="0">
              <a:buNone/>
            </a:pPr>
            <a:r>
              <a:rPr lang="en-US" dirty="0"/>
              <a:t>4. Interdisciplinary Team Functioning</a:t>
            </a:r>
          </a:p>
          <a:p>
            <a:r>
              <a:rPr lang="en-US" dirty="0"/>
              <a:t>Do the members of the IDT:</a:t>
            </a:r>
          </a:p>
          <a:p>
            <a:pPr lvl="1"/>
            <a:r>
              <a:rPr lang="en-US" dirty="0"/>
              <a:t>Understand the history/biology of the individual and how these factors contribute to behavioral patterns?</a:t>
            </a:r>
          </a:p>
          <a:p>
            <a:pPr lvl="1"/>
            <a:r>
              <a:rPr lang="en-US" dirty="0"/>
              <a:t>Feel that they have the confidence and capacity to respond to challenges? (regardless of the effect on topography)</a:t>
            </a:r>
          </a:p>
          <a:p>
            <a:pPr lvl="1"/>
            <a:r>
              <a:rPr lang="en-US" dirty="0"/>
              <a:t>Understand how the ecology/environment around the person plays a key role in behavioral patterns?</a:t>
            </a:r>
          </a:p>
          <a:p>
            <a:pPr lvl="1"/>
            <a:r>
              <a:rPr lang="en-US" dirty="0"/>
              <a:t>Have any concerns or disagreements about Positive Approaches?</a:t>
            </a:r>
          </a:p>
          <a:p>
            <a:pPr lvl="1"/>
            <a:r>
              <a:rPr lang="en-US" dirty="0"/>
              <a:t>Have notable strengths in regard to any of the above?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308D-E3AC-4403-98A7-C23FA12BA487}"/>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807B9E02-2238-433D-9F45-FAB15674A83B}"/>
              </a:ext>
            </a:extLst>
          </p:cNvPr>
          <p:cNvSpPr>
            <a:spLocks noGrp="1"/>
          </p:cNvSpPr>
          <p:nvPr>
            <p:ph idx="1"/>
          </p:nvPr>
        </p:nvSpPr>
        <p:spPr>
          <a:xfrm>
            <a:off x="2152650" y="1825625"/>
            <a:ext cx="7886700" cy="3395732"/>
          </a:xfrm>
        </p:spPr>
        <p:txBody>
          <a:bodyPr>
            <a:normAutofit/>
          </a:bodyPr>
          <a:lstStyle/>
          <a:p>
            <a:pPr marL="0" indent="0">
              <a:buNone/>
            </a:pPr>
            <a:r>
              <a:rPr lang="en-US" dirty="0"/>
              <a:t>What is an effectiveness indicator and why do we use the language?</a:t>
            </a:r>
          </a:p>
          <a:p>
            <a:pPr marL="0" indent="0">
              <a:buNone/>
            </a:pPr>
            <a:endParaRPr lang="en-US" dirty="0"/>
          </a:p>
          <a:p>
            <a:pPr marL="0" indent="0">
              <a:buNone/>
            </a:pPr>
            <a:r>
              <a:rPr lang="en-US" dirty="0"/>
              <a:t>When we see progress in 4 specific areas, we see an increase in positive behavior and a decrease in challenging behavior.  These, therefore, are the foundation of the interventions outlined in the Positive Behavior Support Documents. </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D3E45A93-5807-4EF1-A610-0058BD141108}"/>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231AC7-E39F-4ABD-81E4-DCEE2BCF32DC}" type="slidenum">
              <a:rPr lang="en-US" smtClean="0"/>
              <a:t>53</a:t>
            </a:fld>
            <a:endParaRPr lang="en-US" dirty="0"/>
          </a:p>
        </p:txBody>
      </p:sp>
    </p:spTree>
    <p:extLst>
      <p:ext uri="{BB962C8B-B14F-4D97-AF65-F5344CB8AC3E}">
        <p14:creationId xmlns:p14="http://schemas.microsoft.com/office/powerpoint/2010/main" val="3343795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308D-E3AC-4403-98A7-C23FA12BA487}"/>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807B9E02-2238-433D-9F45-FAB15674A83B}"/>
              </a:ext>
            </a:extLst>
          </p:cNvPr>
          <p:cNvSpPr>
            <a:spLocks noGrp="1"/>
          </p:cNvSpPr>
          <p:nvPr>
            <p:ph idx="1"/>
          </p:nvPr>
        </p:nvSpPr>
        <p:spPr>
          <a:xfrm>
            <a:off x="2152650" y="1825625"/>
            <a:ext cx="7886700" cy="3395732"/>
          </a:xfrm>
        </p:spPr>
        <p:txBody>
          <a:bodyPr>
            <a:normAutofit/>
          </a:bodyPr>
          <a:lstStyle/>
          <a:p>
            <a:pPr marL="0" indent="0">
              <a:buNone/>
            </a:pPr>
            <a:r>
              <a:rPr lang="en-US" dirty="0"/>
              <a:t>What are the four effectiveness indicators?</a:t>
            </a:r>
          </a:p>
          <a:p>
            <a:pPr marL="0" indent="0">
              <a:buNone/>
            </a:pPr>
            <a:endParaRPr lang="en-US" dirty="0"/>
          </a:p>
          <a:p>
            <a:pPr marL="914400" lvl="1" indent="-457200">
              <a:buFont typeface="+mj-lt"/>
              <a:buAutoNum type="arabicPeriod"/>
            </a:pPr>
            <a:r>
              <a:rPr lang="en-US" dirty="0"/>
              <a:t>Community Integration/Quality of Life</a:t>
            </a:r>
          </a:p>
          <a:p>
            <a:pPr marL="914400" lvl="1" indent="-457200">
              <a:buFont typeface="+mj-lt"/>
              <a:buAutoNum type="arabicPeriod"/>
            </a:pPr>
            <a:r>
              <a:rPr lang="en-US" dirty="0"/>
              <a:t>Skill Development</a:t>
            </a:r>
          </a:p>
          <a:p>
            <a:pPr marL="914400" lvl="1" indent="-457200">
              <a:buFont typeface="+mj-lt"/>
              <a:buAutoNum type="arabicPeriod"/>
            </a:pPr>
            <a:r>
              <a:rPr lang="en-US" dirty="0"/>
              <a:t>Challenging Behavior</a:t>
            </a:r>
          </a:p>
          <a:p>
            <a:pPr marL="914400" lvl="1" indent="-457200">
              <a:buFont typeface="+mj-lt"/>
              <a:buAutoNum type="arabicPeriod"/>
            </a:pPr>
            <a:r>
              <a:rPr lang="en-US" dirty="0"/>
              <a:t>Interdisciplinary Team Functioning</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D3E45A93-5807-4EF1-A610-0058BD141108}"/>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AB109F-D1D8-4D0B-BEB4-9069FF573946}" type="slidenum">
              <a:rPr lang="en-US" smtClean="0"/>
              <a:t>54</a:t>
            </a:fld>
            <a:endParaRPr lang="en-US" dirty="0"/>
          </a:p>
        </p:txBody>
      </p:sp>
    </p:spTree>
    <p:extLst>
      <p:ext uri="{BB962C8B-B14F-4D97-AF65-F5344CB8AC3E}">
        <p14:creationId xmlns:p14="http://schemas.microsoft.com/office/powerpoint/2010/main" val="69514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308D-E3AC-4403-98A7-C23FA12BA487}"/>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807B9E02-2238-433D-9F45-FAB15674A83B}"/>
              </a:ext>
            </a:extLst>
          </p:cNvPr>
          <p:cNvSpPr>
            <a:spLocks noGrp="1"/>
          </p:cNvSpPr>
          <p:nvPr>
            <p:ph idx="1"/>
          </p:nvPr>
        </p:nvSpPr>
        <p:spPr>
          <a:xfrm>
            <a:off x="2152650" y="1825625"/>
            <a:ext cx="7886700" cy="3395732"/>
          </a:xfrm>
        </p:spPr>
        <p:txBody>
          <a:bodyPr>
            <a:normAutofit/>
          </a:bodyPr>
          <a:lstStyle/>
          <a:p>
            <a:pPr marL="0" indent="0">
              <a:buNone/>
            </a:pPr>
            <a:r>
              <a:rPr lang="en-US" dirty="0"/>
              <a:t>What is an effectiveness indicator and why do we use the language?</a:t>
            </a:r>
          </a:p>
          <a:p>
            <a:pPr marL="0" indent="0">
              <a:buNone/>
            </a:pPr>
            <a:endParaRPr lang="en-US" dirty="0"/>
          </a:p>
          <a:p>
            <a:pPr marL="0" indent="0">
              <a:buNone/>
            </a:pPr>
            <a:r>
              <a:rPr lang="en-US" dirty="0"/>
              <a:t>When we see progress in 4 specific areas, we see an increase in positive behavior and a decrease in challenging behavior.  These, therefore, are the foundation of the interventions outlined in the Positive Behavior Support Documents. </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D3E45A93-5807-4EF1-A610-0058BD141108}"/>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E0CAE9-4D6D-4B2C-84FA-D3146F097692}" type="slidenum">
              <a:rPr lang="en-US" smtClean="0"/>
              <a:t>55</a:t>
            </a:fld>
            <a:endParaRPr lang="en-US" dirty="0"/>
          </a:p>
        </p:txBody>
      </p:sp>
    </p:spTree>
    <p:extLst>
      <p:ext uri="{BB962C8B-B14F-4D97-AF65-F5344CB8AC3E}">
        <p14:creationId xmlns:p14="http://schemas.microsoft.com/office/powerpoint/2010/main" val="63549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PBSA</a:t>
            </a:r>
            <a:br>
              <a:rPr lang="en-US" dirty="0"/>
            </a:br>
            <a:r>
              <a:rPr lang="en-US" dirty="0"/>
              <a:t>Part D: Resource Allocation Determination</a:t>
            </a:r>
          </a:p>
        </p:txBody>
      </p:sp>
      <p:sp>
        <p:nvSpPr>
          <p:cNvPr id="3" name="Content Placeholder 2"/>
          <p:cNvSpPr>
            <a:spLocks noGrp="1"/>
          </p:cNvSpPr>
          <p:nvPr>
            <p:ph idx="1"/>
          </p:nvPr>
        </p:nvSpPr>
        <p:spPr/>
        <p:txBody>
          <a:bodyPr>
            <a:normAutofit/>
          </a:bodyPr>
          <a:lstStyle/>
          <a:p>
            <a:r>
              <a:rPr lang="en-US" dirty="0"/>
              <a:t>CLINICAL IMPRESSIONS</a:t>
            </a:r>
          </a:p>
          <a:p>
            <a:pPr lvl="1"/>
            <a:r>
              <a:rPr lang="en-US" dirty="0"/>
              <a:t>Not a full restatement but a brief summation of relevant factors.</a:t>
            </a:r>
          </a:p>
          <a:p>
            <a:r>
              <a:rPr lang="en-US" dirty="0"/>
              <a:t>CLINICAL NECESSITY CRITERIA (service criteria)</a:t>
            </a:r>
          </a:p>
          <a:p>
            <a:pPr lvl="1"/>
            <a:r>
              <a:rPr lang="en-US" dirty="0"/>
              <a:t>Does the situation meet any inclusion criteria? Briefly explain</a:t>
            </a:r>
          </a:p>
          <a:p>
            <a:r>
              <a:rPr lang="en-US" dirty="0"/>
              <a:t>FADING OR RETURN TO CORE HOURS</a:t>
            </a:r>
          </a:p>
          <a:p>
            <a:pPr lvl="1"/>
            <a:r>
              <a:rPr lang="en-US" dirty="0"/>
              <a:t>Fading is assumed to be in effect UNLESS…</a:t>
            </a:r>
          </a:p>
          <a:p>
            <a:pPr lvl="1"/>
            <a:r>
              <a:rPr lang="en-US" dirty="0"/>
              <a:t>CLEARLY state which factor(s) are met (should be supported in main body of PBSA)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PBSA</a:t>
            </a:r>
            <a:br>
              <a:rPr lang="en-US" dirty="0"/>
            </a:br>
            <a:r>
              <a:rPr lang="en-US" dirty="0"/>
              <a:t>Part D: Resource Allocation Determination</a:t>
            </a:r>
          </a:p>
        </p:txBody>
      </p:sp>
      <p:sp>
        <p:nvSpPr>
          <p:cNvPr id="3" name="Content Placeholder 2"/>
          <p:cNvSpPr>
            <a:spLocks noGrp="1"/>
          </p:cNvSpPr>
          <p:nvPr>
            <p:ph idx="1"/>
          </p:nvPr>
        </p:nvSpPr>
        <p:spPr>
          <a:xfrm>
            <a:off x="1974575" y="1855305"/>
            <a:ext cx="8415130" cy="3962400"/>
          </a:xfrm>
        </p:spPr>
        <p:txBody>
          <a:bodyPr>
            <a:normAutofit fontScale="92500" lnSpcReduction="20000"/>
          </a:bodyPr>
          <a:lstStyle/>
          <a:p>
            <a:pPr marL="0" indent="0">
              <a:lnSpc>
                <a:spcPct val="120000"/>
              </a:lnSpc>
              <a:spcBef>
                <a:spcPts val="0"/>
              </a:spcBef>
              <a:buNone/>
            </a:pPr>
            <a:r>
              <a:rPr lang="en-US" dirty="0"/>
              <a:t>COMPLEXITY FACTOR</a:t>
            </a:r>
          </a:p>
          <a:p>
            <a:pPr marL="457200" lvl="2" indent="0">
              <a:lnSpc>
                <a:spcPct val="120000"/>
              </a:lnSpc>
              <a:spcBef>
                <a:spcPts val="0"/>
              </a:spcBef>
            </a:pPr>
            <a:r>
              <a:rPr lang="en-US" dirty="0"/>
              <a:t>Complex Service Needs</a:t>
            </a:r>
          </a:p>
          <a:p>
            <a:pPr marL="457200" lvl="2" indent="0">
              <a:lnSpc>
                <a:spcPct val="120000"/>
              </a:lnSpc>
              <a:spcBef>
                <a:spcPts val="0"/>
              </a:spcBef>
            </a:pPr>
            <a:r>
              <a:rPr lang="en-US" dirty="0"/>
              <a:t>Poorly managed mental health symptoms</a:t>
            </a:r>
          </a:p>
          <a:p>
            <a:pPr marL="457200" lvl="2" indent="0">
              <a:lnSpc>
                <a:spcPct val="120000"/>
              </a:lnSpc>
              <a:spcBef>
                <a:spcPts val="0"/>
              </a:spcBef>
            </a:pPr>
            <a:r>
              <a:rPr lang="en-US" dirty="0"/>
              <a:t>Trials of psychotropic medications</a:t>
            </a:r>
          </a:p>
          <a:p>
            <a:pPr marL="457200" lvl="2" indent="0">
              <a:lnSpc>
                <a:spcPct val="120000"/>
              </a:lnSpc>
              <a:spcBef>
                <a:spcPts val="0"/>
              </a:spcBef>
            </a:pPr>
            <a:r>
              <a:rPr lang="en-US" dirty="0"/>
              <a:t>Specialized staff training for more complex interventions</a:t>
            </a:r>
          </a:p>
          <a:p>
            <a:pPr marL="457200" lvl="2" indent="0">
              <a:lnSpc>
                <a:spcPct val="120000"/>
              </a:lnSpc>
              <a:spcBef>
                <a:spcPts val="0"/>
              </a:spcBef>
            </a:pPr>
            <a:r>
              <a:rPr lang="en-US" dirty="0"/>
              <a:t>Significant change in medical/psychiatric condition(s)</a:t>
            </a:r>
          </a:p>
          <a:p>
            <a:pPr marL="457200" lvl="2" indent="0">
              <a:lnSpc>
                <a:spcPct val="120000"/>
              </a:lnSpc>
              <a:spcBef>
                <a:spcPts val="0"/>
              </a:spcBef>
            </a:pPr>
            <a:r>
              <a:rPr lang="en-US" dirty="0"/>
              <a:t>Emergence of new safety issues</a:t>
            </a:r>
          </a:p>
          <a:p>
            <a:pPr marL="0" lvl="1" indent="0">
              <a:lnSpc>
                <a:spcPct val="120000"/>
              </a:lnSpc>
              <a:spcBef>
                <a:spcPts val="0"/>
              </a:spcBef>
              <a:buNone/>
            </a:pPr>
            <a:r>
              <a:rPr lang="en-US" dirty="0"/>
              <a:t>You may bill for time in psychiatric consults if</a:t>
            </a:r>
            <a:endParaRPr lang="en-US" dirty="0">
              <a:highlight>
                <a:srgbClr val="FFFF00"/>
              </a:highlight>
            </a:endParaRPr>
          </a:p>
          <a:p>
            <a:pPr marL="457200" lvl="3" indent="0">
              <a:lnSpc>
                <a:spcPct val="120000"/>
              </a:lnSpc>
              <a:spcBef>
                <a:spcPts val="0"/>
              </a:spcBef>
            </a:pPr>
            <a:r>
              <a:rPr lang="en-US" dirty="0"/>
              <a:t>The situation includes well documented complexity factors involving:</a:t>
            </a:r>
          </a:p>
          <a:p>
            <a:pPr marL="457200" lvl="4" indent="0">
              <a:lnSpc>
                <a:spcPct val="120000"/>
              </a:lnSpc>
              <a:spcBef>
                <a:spcPts val="0"/>
              </a:spcBef>
            </a:pPr>
            <a:r>
              <a:rPr lang="en-US" dirty="0"/>
              <a:t>poorly managed mental health symptoms</a:t>
            </a:r>
          </a:p>
          <a:p>
            <a:pPr marL="457200" lvl="4" indent="0">
              <a:lnSpc>
                <a:spcPct val="120000"/>
              </a:lnSpc>
              <a:spcBef>
                <a:spcPts val="0"/>
              </a:spcBef>
            </a:pPr>
            <a:r>
              <a:rPr lang="en-US" dirty="0"/>
              <a:t>Trials of psychotropic medications</a:t>
            </a:r>
          </a:p>
          <a:p>
            <a:pPr marL="457200" lvl="4" indent="0">
              <a:lnSpc>
                <a:spcPct val="120000"/>
              </a:lnSpc>
              <a:spcBef>
                <a:spcPts val="0"/>
              </a:spcBef>
            </a:pPr>
            <a:r>
              <a:rPr lang="en-US" dirty="0"/>
              <a:t>Significant changes in psychiatric conditions </a:t>
            </a:r>
          </a:p>
          <a:p>
            <a:pPr marL="457200" lvl="4" indent="0">
              <a:lnSpc>
                <a:spcPct val="120000"/>
              </a:lnSpc>
              <a:spcBef>
                <a:spcPts val="0"/>
              </a:spcBef>
            </a:pPr>
            <a:r>
              <a:rPr lang="en-US" dirty="0"/>
              <a:t>Currently receiving Crisis Supports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PBSA</a:t>
            </a:r>
            <a:br>
              <a:rPr lang="en-US" dirty="0"/>
            </a:br>
            <a:r>
              <a:rPr lang="en-US" dirty="0"/>
              <a:t>Part D: Resource Allocation Determination</a:t>
            </a:r>
          </a:p>
        </p:txBody>
      </p:sp>
      <p:sp>
        <p:nvSpPr>
          <p:cNvPr id="3" name="Content Placeholder 2"/>
          <p:cNvSpPr>
            <a:spLocks noGrp="1"/>
          </p:cNvSpPr>
          <p:nvPr>
            <p:ph idx="1"/>
          </p:nvPr>
        </p:nvSpPr>
        <p:spPr>
          <a:xfrm>
            <a:off x="2152650" y="1825625"/>
            <a:ext cx="8011767" cy="4005332"/>
          </a:xfrm>
        </p:spPr>
        <p:txBody>
          <a:bodyPr>
            <a:normAutofit/>
          </a:bodyPr>
          <a:lstStyle/>
          <a:p>
            <a:pPr marL="0" indent="0">
              <a:buNone/>
            </a:pPr>
            <a:r>
              <a:rPr lang="en-US" dirty="0"/>
              <a:t>PRELIMINARY RISK SCREENING AND CONSULTATION</a:t>
            </a:r>
          </a:p>
          <a:p>
            <a:pPr marL="457200" lvl="1" indent="0">
              <a:buNone/>
            </a:pPr>
            <a:r>
              <a:rPr lang="en-US" dirty="0"/>
              <a:t>This only applies if:</a:t>
            </a:r>
          </a:p>
          <a:p>
            <a:pPr lvl="2"/>
            <a:r>
              <a:rPr lang="en-US" dirty="0"/>
              <a:t>The individual has ALREADY completed a PRS consultation with an BBS approved provider of this service; </a:t>
            </a:r>
          </a:p>
          <a:p>
            <a:pPr lvl="2"/>
            <a:r>
              <a:rPr lang="en-US" dirty="0"/>
              <a:t>AND the PRS note or report indicates – in writing – the need for a Risk Management Plan.</a:t>
            </a:r>
          </a:p>
          <a:p>
            <a:pPr marL="457200" lvl="1" indent="0">
              <a:buNone/>
            </a:pPr>
            <a:r>
              <a:rPr lang="en-US" dirty="0"/>
              <a:t>Just being in the PRS process DOES NOT allow for this add-on.</a:t>
            </a:r>
          </a:p>
          <a:p>
            <a:pPr lvl="1"/>
            <a:r>
              <a:rPr lang="en-US" dirty="0"/>
              <a:t>Individuals who go through the PRS process RARELY necessitate the formulation of a Risk Management Plan.</a:t>
            </a:r>
          </a:p>
          <a:p>
            <a:pPr marL="457200" lvl="1" indent="0">
              <a:buNone/>
            </a:pPr>
            <a:r>
              <a:rPr lang="en-US" dirty="0"/>
              <a:t>First iteration of the RMP = 1st PRSC add-on amount</a:t>
            </a:r>
          </a:p>
          <a:p>
            <a:pPr marL="457200" lvl="1" indent="0">
              <a:buNone/>
            </a:pPr>
            <a:r>
              <a:rPr lang="en-US" dirty="0"/>
              <a:t>Ongoing =  PRSC add-on amount decreases</a:t>
            </a:r>
          </a:p>
          <a:p>
            <a:pPr lvl="2"/>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PBSA </a:t>
            </a:r>
            <a:br>
              <a:rPr lang="en-US" dirty="0"/>
            </a:br>
            <a:r>
              <a:rPr lang="en-US" dirty="0"/>
              <a:t>Part D: Resource Allocation Determination</a:t>
            </a:r>
          </a:p>
        </p:txBody>
      </p:sp>
      <p:sp>
        <p:nvSpPr>
          <p:cNvPr id="3" name="Content Placeholder 2"/>
          <p:cNvSpPr>
            <a:spLocks noGrp="1"/>
          </p:cNvSpPr>
          <p:nvPr>
            <p:ph idx="1"/>
          </p:nvPr>
        </p:nvSpPr>
        <p:spPr>
          <a:xfrm>
            <a:off x="2152650" y="1931644"/>
            <a:ext cx="7886700" cy="3541505"/>
          </a:xfrm>
        </p:spPr>
        <p:txBody>
          <a:bodyPr>
            <a:normAutofit/>
          </a:bodyPr>
          <a:lstStyle/>
          <a:p>
            <a:pPr marL="0" indent="0">
              <a:buNone/>
            </a:pPr>
            <a:r>
              <a:rPr lang="en-US" sz="2400" dirty="0"/>
              <a:t>CRISIS SUPPORTS – Adds 20 BSC hours per 6 months</a:t>
            </a:r>
          </a:p>
          <a:p>
            <a:pPr marL="457200" lvl="1" indent="0">
              <a:buNone/>
            </a:pPr>
            <a:r>
              <a:rPr lang="en-US" dirty="0"/>
              <a:t>You will know if a person is in Crisis Supports because you will be involved with us. A lot. </a:t>
            </a:r>
          </a:p>
          <a:p>
            <a:pPr marL="457200" lvl="1" indent="0">
              <a:buNone/>
            </a:pPr>
            <a:endParaRPr lang="en-US" dirty="0"/>
          </a:p>
          <a:p>
            <a:pPr marL="457200" lvl="1" indent="0">
              <a:buNone/>
            </a:pPr>
            <a:r>
              <a:rPr lang="en-US" dirty="0"/>
              <a:t>After 2 rounds of 6 months in Crisis Supports – </a:t>
            </a:r>
          </a:p>
          <a:p>
            <a:pPr lvl="2"/>
            <a:r>
              <a:rPr lang="en-US" sz="2400" dirty="0"/>
              <a:t>Assignment to Category H must be considered, applied for, etc…</a:t>
            </a:r>
          </a:p>
          <a:p>
            <a:pPr lvl="2"/>
            <a:r>
              <a:rPr lang="en-US" sz="2400" dirty="0"/>
              <a:t>This may, but does not necessarily, include additional units for BSC </a:t>
            </a:r>
          </a:p>
          <a:p>
            <a:pPr lvl="2"/>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B630E0-6C9C-4C26-9BC2-9E2990E6B047}"/>
              </a:ext>
            </a:extLst>
          </p:cNvPr>
          <p:cNvSpPr>
            <a:spLocks noGrp="1"/>
          </p:cNvSpPr>
          <p:nvPr>
            <p:ph type="title"/>
          </p:nvPr>
        </p:nvSpPr>
        <p:spPr/>
        <p:txBody>
          <a:bodyPr/>
          <a:lstStyle/>
          <a:p>
            <a:r>
              <a:rPr lang="en-US" dirty="0"/>
              <a:t>What is Bureau of Behavioral Support?</a:t>
            </a:r>
          </a:p>
        </p:txBody>
      </p:sp>
      <p:sp>
        <p:nvSpPr>
          <p:cNvPr id="3" name="Content Placeholder 2"/>
          <p:cNvSpPr>
            <a:spLocks noGrp="1"/>
          </p:cNvSpPr>
          <p:nvPr>
            <p:ph idx="1"/>
          </p:nvPr>
        </p:nvSpPr>
        <p:spPr>
          <a:xfrm>
            <a:off x="2152650" y="2555386"/>
            <a:ext cx="7886700" cy="2210044"/>
          </a:xfrm>
        </p:spPr>
        <p:txBody>
          <a:bodyPr/>
          <a:lstStyle/>
          <a:p>
            <a:r>
              <a:rPr lang="en-US" dirty="0"/>
              <a:t>WHAT IS THE BUREAU OF BEHAVIOR SUPPORT? </a:t>
            </a:r>
          </a:p>
          <a:p>
            <a:endParaRPr lang="en-US" dirty="0"/>
          </a:p>
          <a:p>
            <a:r>
              <a:rPr lang="en-US" dirty="0"/>
              <a:t>WHAT IS BEHAVIOR SUPPORT CONSULTATION?</a:t>
            </a:r>
          </a:p>
        </p:txBody>
      </p:sp>
    </p:spTree>
    <p:extLst>
      <p:ext uri="{BB962C8B-B14F-4D97-AF65-F5344CB8AC3E}">
        <p14:creationId xmlns:p14="http://schemas.microsoft.com/office/powerpoint/2010/main" val="158449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PBSA</a:t>
            </a:r>
            <a:br>
              <a:rPr lang="en-US" dirty="0"/>
            </a:br>
            <a:r>
              <a:rPr lang="en-US" dirty="0"/>
              <a:t>Part E: Service Recommendations/Units Request</a:t>
            </a:r>
          </a:p>
        </p:txBody>
      </p:sp>
      <p:sp>
        <p:nvSpPr>
          <p:cNvPr id="3" name="Content Placeholder 2"/>
          <p:cNvSpPr>
            <a:spLocks noGrp="1"/>
          </p:cNvSpPr>
          <p:nvPr>
            <p:ph idx="1"/>
          </p:nvPr>
        </p:nvSpPr>
        <p:spPr>
          <a:xfrm>
            <a:off x="2152651" y="1825626"/>
            <a:ext cx="7256393" cy="3647523"/>
          </a:xfrm>
        </p:spPr>
        <p:txBody>
          <a:bodyPr>
            <a:normAutofit/>
          </a:bodyPr>
          <a:lstStyle/>
          <a:p>
            <a:pPr marL="0" indent="0">
              <a:buNone/>
            </a:pPr>
            <a:r>
              <a:rPr lang="en-US" dirty="0"/>
              <a:t>What if Exclusion Criteria apply? (in other words, no need for BSC evident from PBSA findings)</a:t>
            </a:r>
          </a:p>
          <a:p>
            <a:pPr lvl="1"/>
            <a:r>
              <a:rPr lang="en-US" dirty="0"/>
              <a:t>Provide recommendations for changes in service, training and/or community mental health supports.</a:t>
            </a:r>
          </a:p>
          <a:p>
            <a:pPr lvl="1"/>
            <a:r>
              <a:rPr lang="en-US" dirty="0"/>
              <a:t>Provide suggestions for possible goals to pass on to community mental health supports.</a:t>
            </a:r>
          </a:p>
          <a:p>
            <a:pPr lvl="1"/>
            <a:r>
              <a:rPr lang="en-US" dirty="0"/>
              <a:t>OR – provide a statement that no ancillary services or supports are recommended.</a:t>
            </a:r>
          </a:p>
          <a:p>
            <a:endParaRPr lang="en-US" dirty="0"/>
          </a:p>
          <a:p>
            <a:pPr lvl="2"/>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PBSA</a:t>
            </a:r>
            <a:br>
              <a:rPr lang="en-US" dirty="0"/>
            </a:br>
            <a:r>
              <a:rPr lang="en-US" dirty="0"/>
              <a:t>Part E: Service Recommendations/Units Request</a:t>
            </a:r>
          </a:p>
        </p:txBody>
      </p:sp>
      <p:sp>
        <p:nvSpPr>
          <p:cNvPr id="3" name="Content Placeholder 2"/>
          <p:cNvSpPr>
            <a:spLocks noGrp="1"/>
          </p:cNvSpPr>
          <p:nvPr>
            <p:ph idx="1"/>
          </p:nvPr>
        </p:nvSpPr>
        <p:spPr>
          <a:xfrm>
            <a:off x="2152650" y="1825624"/>
            <a:ext cx="7886700" cy="3952324"/>
          </a:xfrm>
        </p:spPr>
        <p:txBody>
          <a:bodyPr>
            <a:normAutofit fontScale="92500"/>
          </a:bodyPr>
          <a:lstStyle/>
          <a:p>
            <a:pPr lvl="1"/>
            <a:endParaRPr lang="en-US" dirty="0"/>
          </a:p>
          <a:p>
            <a:pPr marL="0" indent="0">
              <a:lnSpc>
                <a:spcPct val="120000"/>
              </a:lnSpc>
              <a:spcBef>
                <a:spcPts val="0"/>
              </a:spcBef>
              <a:buNone/>
            </a:pPr>
            <a:r>
              <a:rPr lang="en-US" dirty="0"/>
              <a:t>What if Clinical Necessity Criteria are applicable? (BSC needed)</a:t>
            </a:r>
          </a:p>
          <a:p>
            <a:pPr marL="800100" lvl="2" indent="-342900">
              <a:lnSpc>
                <a:spcPct val="120000"/>
              </a:lnSpc>
              <a:spcBef>
                <a:spcPts val="0"/>
              </a:spcBef>
            </a:pPr>
            <a:r>
              <a:rPr lang="en-US" dirty="0"/>
              <a:t>State recommendation to initiate/continue BSC;</a:t>
            </a:r>
          </a:p>
          <a:p>
            <a:pPr marL="800100" lvl="2" indent="-342900">
              <a:lnSpc>
                <a:spcPct val="120000"/>
              </a:lnSpc>
              <a:spcBef>
                <a:spcPts val="0"/>
              </a:spcBef>
            </a:pPr>
            <a:r>
              <a:rPr lang="en-US" dirty="0"/>
              <a:t>State recommendation for PRSC or Crisis Supports if not already in place;</a:t>
            </a:r>
          </a:p>
          <a:p>
            <a:pPr marL="800100" lvl="2" indent="-342900">
              <a:lnSpc>
                <a:spcPct val="120000"/>
              </a:lnSpc>
              <a:spcBef>
                <a:spcPts val="0"/>
              </a:spcBef>
            </a:pPr>
            <a:r>
              <a:rPr lang="en-US" dirty="0"/>
              <a:t>State any other additional recommendations for additional services;</a:t>
            </a:r>
          </a:p>
          <a:p>
            <a:pPr marL="800100" lvl="2" indent="-342900">
              <a:lnSpc>
                <a:spcPct val="120000"/>
              </a:lnSpc>
              <a:spcBef>
                <a:spcPts val="0"/>
              </a:spcBef>
            </a:pPr>
            <a:r>
              <a:rPr lang="en-US" dirty="0"/>
              <a:t>Using the BSCPAR formula - Provide a clear statement of number of hours requested. </a:t>
            </a:r>
          </a:p>
          <a:p>
            <a:pPr marL="800100" lvl="2" indent="-342900">
              <a:lnSpc>
                <a:spcPct val="120000"/>
              </a:lnSpc>
              <a:spcBef>
                <a:spcPts val="0"/>
              </a:spcBef>
            </a:pPr>
            <a:r>
              <a:rPr lang="en-US" dirty="0"/>
              <a:t>Remember – request what you need up to the cap. You do not have to request the maximum.</a:t>
            </a:r>
          </a:p>
          <a:p>
            <a:pPr marL="0" indent="0">
              <a:lnSpc>
                <a:spcPct val="120000"/>
              </a:lnSpc>
              <a:spcBef>
                <a:spcPts val="0"/>
              </a:spcBef>
              <a:buNone/>
            </a:pPr>
            <a:r>
              <a:rPr lang="en-US" dirty="0"/>
              <a:t>ALWAYS Sign, Date, and countersignatures if required (i.e., under supervision)</a:t>
            </a:r>
          </a:p>
          <a:p>
            <a:pPr lvl="2"/>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PBSA</a:t>
            </a:r>
            <a:br>
              <a:rPr lang="en-US" dirty="0"/>
            </a:br>
            <a:r>
              <a:rPr lang="en-US" dirty="0"/>
              <a:t>FREQUENTLY ASKED QUESTIONS</a:t>
            </a:r>
          </a:p>
        </p:txBody>
      </p:sp>
      <p:sp>
        <p:nvSpPr>
          <p:cNvPr id="3" name="Content Placeholder 2"/>
          <p:cNvSpPr>
            <a:spLocks noGrp="1"/>
          </p:cNvSpPr>
          <p:nvPr>
            <p:ph idx="1"/>
          </p:nvPr>
        </p:nvSpPr>
        <p:spPr/>
        <p:txBody>
          <a:bodyPr/>
          <a:lstStyle/>
          <a:p>
            <a:r>
              <a:rPr lang="en-US" dirty="0"/>
              <a:t>Must I use the format of the template?</a:t>
            </a:r>
          </a:p>
          <a:p>
            <a:pPr lvl="1"/>
            <a:r>
              <a:rPr lang="en-US" dirty="0"/>
              <a:t>Yes. </a:t>
            </a:r>
          </a:p>
          <a:p>
            <a:r>
              <a:rPr lang="en-US" dirty="0"/>
              <a:t>Can I put other information in a PBSA?</a:t>
            </a:r>
          </a:p>
          <a:p>
            <a:pPr lvl="1"/>
            <a:r>
              <a:rPr lang="en-US" dirty="0"/>
              <a:t>Yes. Add what you like but you MUST cover what’s above.</a:t>
            </a:r>
          </a:p>
          <a:p>
            <a:r>
              <a:rPr lang="en-US" dirty="0"/>
              <a:t>There’s not a lot about the person’s history!?</a:t>
            </a:r>
          </a:p>
          <a:p>
            <a:pPr lvl="1"/>
            <a:r>
              <a:rPr lang="en-US" dirty="0"/>
              <a:t>We expect you to refer the reader to other documents where this information is already contained. </a:t>
            </a:r>
          </a:p>
          <a:p>
            <a:pPr lvl="1"/>
            <a:r>
              <a:rPr lang="en-US" dirty="0"/>
              <a:t>We are most interested in your perspective of the impact of person’s history on his/her current status.</a:t>
            </a:r>
          </a:p>
          <a:p>
            <a:pPr lvl="1"/>
            <a:endParaRPr lang="en-US" dirty="0"/>
          </a:p>
          <a:p>
            <a:pPr lvl="2"/>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2751A-EFDF-46B8-9ADB-1485349294EF}"/>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BD8A4366-169E-479C-BFB8-BAF1809D4BD9}"/>
              </a:ext>
            </a:extLst>
          </p:cNvPr>
          <p:cNvSpPr>
            <a:spLocks noGrp="1"/>
          </p:cNvSpPr>
          <p:nvPr>
            <p:ph idx="1"/>
          </p:nvPr>
        </p:nvSpPr>
        <p:spPr>
          <a:xfrm>
            <a:off x="1954696" y="1417984"/>
            <a:ext cx="8282608" cy="4293703"/>
          </a:xfrm>
        </p:spPr>
        <p:txBody>
          <a:bodyPr>
            <a:normAutofit/>
          </a:bodyPr>
          <a:lstStyle/>
          <a:p>
            <a:pPr marL="0" indent="0">
              <a:buNone/>
            </a:pPr>
            <a:r>
              <a:rPr lang="en-US" dirty="0"/>
              <a:t>What is the purpose of the Resource allocation and determination section of the PBSA?</a:t>
            </a:r>
          </a:p>
          <a:p>
            <a:pPr marL="514350" indent="-514350">
              <a:buAutoNum type="alphaLcPeriod"/>
            </a:pPr>
            <a:r>
              <a:rPr lang="en-US" dirty="0"/>
              <a:t>To outline the </a:t>
            </a:r>
            <a:r>
              <a:rPr lang="en-US" i="1" dirty="0"/>
              <a:t>Complexity Criteria </a:t>
            </a:r>
            <a:r>
              <a:rPr lang="en-US" dirty="0"/>
              <a:t>as recommended in the Service Criteria.</a:t>
            </a:r>
            <a:endParaRPr lang="en-US" i="1" dirty="0"/>
          </a:p>
          <a:p>
            <a:pPr marL="514350" indent="-514350">
              <a:buAutoNum type="alphaLcPeriod"/>
            </a:pPr>
            <a:r>
              <a:rPr lang="en-US" dirty="0"/>
              <a:t>To outline criteria for the services that allow for additional units, such as Preliminary Risk Screening and Consultation and Crisis supports.</a:t>
            </a:r>
          </a:p>
          <a:p>
            <a:pPr marL="514350" indent="-514350">
              <a:buAutoNum type="alphaLcPeriod"/>
            </a:pPr>
            <a:r>
              <a:rPr lang="en-US" dirty="0"/>
              <a:t>To justify Clin</a:t>
            </a:r>
            <a:r>
              <a:rPr lang="en-US" i="1" dirty="0"/>
              <a:t>ical Necessity </a:t>
            </a:r>
            <a:r>
              <a:rPr lang="en-US" dirty="0"/>
              <a:t>of the service.</a:t>
            </a:r>
          </a:p>
          <a:p>
            <a:pPr marL="514350" indent="-514350">
              <a:buAutoNum type="alphaLcPeriod"/>
            </a:pPr>
            <a:r>
              <a:rPr lang="en-US" dirty="0"/>
              <a:t>All of the above</a:t>
            </a:r>
          </a:p>
          <a:p>
            <a:pPr marL="514350" indent="-514350">
              <a:buAutoNum type="alphaLcPeriod"/>
            </a:pPr>
            <a:endParaRPr lang="en-US" dirty="0"/>
          </a:p>
        </p:txBody>
      </p:sp>
      <p:sp>
        <p:nvSpPr>
          <p:cNvPr id="4" name="Slide Number Placeholder 3">
            <a:extLst>
              <a:ext uri="{FF2B5EF4-FFF2-40B4-BE49-F238E27FC236}">
                <a16:creationId xmlns:a16="http://schemas.microsoft.com/office/drawing/2014/main" id="{2ACBA27E-E3F2-45B1-ADA6-BE0EAD505DB9}"/>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F5D9F8-B8C8-40D0-ABC9-F1D79FCC1F6F}" type="slidenum">
              <a:rPr lang="en-US" smtClean="0"/>
              <a:t>63</a:t>
            </a:fld>
            <a:endParaRPr lang="en-US" dirty="0"/>
          </a:p>
        </p:txBody>
      </p:sp>
    </p:spTree>
    <p:extLst>
      <p:ext uri="{BB962C8B-B14F-4D97-AF65-F5344CB8AC3E}">
        <p14:creationId xmlns:p14="http://schemas.microsoft.com/office/powerpoint/2010/main" val="359802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2751A-EFDF-46B8-9ADB-1485349294EF}"/>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BD8A4366-169E-479C-BFB8-BAF1809D4BD9}"/>
              </a:ext>
            </a:extLst>
          </p:cNvPr>
          <p:cNvSpPr>
            <a:spLocks noGrp="1"/>
          </p:cNvSpPr>
          <p:nvPr>
            <p:ph idx="1"/>
          </p:nvPr>
        </p:nvSpPr>
        <p:spPr>
          <a:xfrm>
            <a:off x="1921566" y="1470992"/>
            <a:ext cx="8117785" cy="4293705"/>
          </a:xfrm>
        </p:spPr>
        <p:txBody>
          <a:bodyPr>
            <a:normAutofit/>
          </a:bodyPr>
          <a:lstStyle/>
          <a:p>
            <a:pPr marL="0" indent="0">
              <a:buNone/>
            </a:pPr>
            <a:r>
              <a:rPr lang="en-US" dirty="0"/>
              <a:t>What is the purpose for the Service Recommendation and Unit Requests section of the PBSA?</a:t>
            </a:r>
          </a:p>
          <a:p>
            <a:pPr marL="514350" indent="-514350">
              <a:buFont typeface="+mj-lt"/>
              <a:buAutoNum type="alphaLcPeriod"/>
            </a:pPr>
            <a:r>
              <a:rPr lang="en-US" dirty="0"/>
              <a:t>Recommending the level of support the individual needs as defined in the Service Criteria.</a:t>
            </a:r>
          </a:p>
          <a:p>
            <a:pPr marL="514350" indent="-514350">
              <a:buFont typeface="+mj-lt"/>
              <a:buAutoNum type="alphaLcPeriod"/>
            </a:pPr>
            <a:r>
              <a:rPr lang="en-US" dirty="0"/>
              <a:t>Defining the number of Units and expectations for Fading Core Behavior Support Consultation hours.</a:t>
            </a:r>
          </a:p>
          <a:p>
            <a:pPr marL="514350" indent="-514350">
              <a:buFont typeface="+mj-lt"/>
              <a:buAutoNum type="alphaLcPeriod"/>
            </a:pPr>
            <a:r>
              <a:rPr lang="en-US" dirty="0"/>
              <a:t>Defines the </a:t>
            </a:r>
            <a:r>
              <a:rPr lang="en-US" i="1" dirty="0"/>
              <a:t>Inclusion and Exclusion Criteria </a:t>
            </a:r>
            <a:r>
              <a:rPr lang="en-US" dirty="0"/>
              <a:t>for approving or denying Behavior Support Consultation Services.</a:t>
            </a:r>
          </a:p>
          <a:p>
            <a:pPr marL="514350" indent="-514350">
              <a:buFont typeface="+mj-lt"/>
              <a:buAutoNum type="alphaLcPeriod"/>
            </a:pPr>
            <a:r>
              <a:rPr lang="en-US" dirty="0"/>
              <a:t>All of the Above.</a:t>
            </a:r>
          </a:p>
        </p:txBody>
      </p:sp>
      <p:sp>
        <p:nvSpPr>
          <p:cNvPr id="4" name="Slide Number Placeholder 3">
            <a:extLst>
              <a:ext uri="{FF2B5EF4-FFF2-40B4-BE49-F238E27FC236}">
                <a16:creationId xmlns:a16="http://schemas.microsoft.com/office/drawing/2014/main" id="{2ACBA27E-E3F2-45B1-ADA6-BE0EAD505DB9}"/>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11A92A-F935-4359-852B-6DA5C282C04C}" type="slidenum">
              <a:rPr lang="en-US" smtClean="0"/>
              <a:t>64</a:t>
            </a:fld>
            <a:endParaRPr lang="en-US" dirty="0"/>
          </a:p>
        </p:txBody>
      </p:sp>
    </p:spTree>
    <p:extLst>
      <p:ext uri="{BB962C8B-B14F-4D97-AF65-F5344CB8AC3E}">
        <p14:creationId xmlns:p14="http://schemas.microsoft.com/office/powerpoint/2010/main" val="224263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2152650" y="1825626"/>
            <a:ext cx="7720220" cy="3064427"/>
          </a:xfrm>
        </p:spPr>
        <p:txBody>
          <a:bodyPr/>
          <a:lstStyle/>
          <a:p>
            <a:pPr marL="0" indent="0">
              <a:buNone/>
            </a:pPr>
            <a:r>
              <a:rPr lang="en-US" dirty="0"/>
              <a:t>We will be covering the rest of the BSC documentation and duties:</a:t>
            </a:r>
          </a:p>
          <a:p>
            <a:pPr lvl="1"/>
            <a:r>
              <a:rPr lang="en-US" dirty="0"/>
              <a:t>PBSP</a:t>
            </a:r>
          </a:p>
          <a:p>
            <a:pPr lvl="1"/>
            <a:r>
              <a:rPr lang="en-US" dirty="0"/>
              <a:t>Semi-Annual Reports</a:t>
            </a:r>
          </a:p>
          <a:p>
            <a:pPr lvl="1"/>
            <a:r>
              <a:rPr lang="en-US" dirty="0"/>
              <a:t>BCIP</a:t>
            </a:r>
          </a:p>
          <a:p>
            <a:pPr lvl="1"/>
            <a:r>
              <a:rPr lang="en-US" dirty="0"/>
              <a:t>PPMP</a:t>
            </a:r>
          </a:p>
          <a:p>
            <a:pPr lvl="1"/>
            <a:r>
              <a:rPr lang="en-US" dirty="0"/>
              <a:t>RMP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2152651" y="1825625"/>
            <a:ext cx="7653959" cy="3846305"/>
          </a:xfrm>
        </p:spPr>
        <p:txBody>
          <a:bodyPr>
            <a:normAutofit/>
          </a:bodyPr>
          <a:lstStyle/>
          <a:p>
            <a:pPr lvl="1"/>
            <a:r>
              <a:rPr lang="en-US" dirty="0"/>
              <a:t>Understand the components of the documents associated with work as a BSC (i.e. PBSA, PBSP, BCIP, PPMP, RMP)</a:t>
            </a:r>
          </a:p>
          <a:p>
            <a:pPr lvl="1"/>
            <a:endParaRPr lang="en-US" dirty="0"/>
          </a:p>
          <a:p>
            <a:pPr lvl="1"/>
            <a:r>
              <a:rPr lang="en-US" dirty="0"/>
              <a:t>Introduce the concept, components, and process of Functional Assessment and behavioral planning.</a:t>
            </a:r>
          </a:p>
          <a:p>
            <a:pPr lvl="1"/>
            <a:endParaRPr lang="en-US" dirty="0"/>
          </a:p>
          <a:p>
            <a:pPr lvl="1"/>
            <a:r>
              <a:rPr lang="en-US" dirty="0"/>
              <a:t>Introduce methods of Crisis Prevention and Intervention Planning.</a:t>
            </a:r>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2C5DEF7-4284-48F0-B6F9-DD16CB5D9327}"/>
              </a:ext>
            </a:extLst>
          </p:cNvPr>
          <p:cNvSpPr>
            <a:spLocks noGrp="1"/>
          </p:cNvSpPr>
          <p:nvPr>
            <p:ph idx="1"/>
          </p:nvPr>
        </p:nvSpPr>
        <p:spPr>
          <a:xfrm>
            <a:off x="2020129" y="1253332"/>
            <a:ext cx="8038271" cy="3318669"/>
          </a:xfrm>
        </p:spPr>
        <p:txBody>
          <a:bodyPr/>
          <a:lstStyle/>
          <a:p>
            <a:pPr algn="ctr"/>
            <a:endParaRPr lang="en-US" b="1" u="sng" dirty="0">
              <a:solidFill>
                <a:srgbClr val="000000"/>
              </a:solidFill>
            </a:endParaRPr>
          </a:p>
          <a:p>
            <a:pPr marL="0" indent="0" algn="ctr">
              <a:buNone/>
            </a:pPr>
            <a:r>
              <a:rPr lang="en-US" b="1" dirty="0">
                <a:solidFill>
                  <a:srgbClr val="000000"/>
                </a:solidFill>
              </a:rPr>
              <a:t>THE POSITIVE BEHAVIOR SUPPORT PLAN (PBSP)</a:t>
            </a:r>
          </a:p>
          <a:p>
            <a:endParaRPr lang="en-US" dirty="0"/>
          </a:p>
        </p:txBody>
      </p:sp>
    </p:spTree>
    <p:extLst>
      <p:ext uri="{BB962C8B-B14F-4D97-AF65-F5344CB8AC3E}">
        <p14:creationId xmlns:p14="http://schemas.microsoft.com/office/powerpoint/2010/main" val="242172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gnore cartoon.jpg"/>
          <p:cNvPicPr>
            <a:picLocks noGrp="1" noChangeAspect="1"/>
          </p:cNvPicPr>
          <p:nvPr>
            <p:ph idx="1"/>
          </p:nvPr>
        </p:nvPicPr>
        <p:blipFill>
          <a:blip r:embed="rId2" cstate="print"/>
          <a:stretch>
            <a:fillRect/>
          </a:stretch>
        </p:blipFill>
        <p:spPr>
          <a:xfrm>
            <a:off x="3737976" y="781879"/>
            <a:ext cx="4158456" cy="4158456"/>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Positive Behavior Support Plan (PBSP)</a:t>
            </a:r>
            <a:br>
              <a:rPr lang="en-US" dirty="0"/>
            </a:br>
            <a:r>
              <a:rPr lang="en-US" dirty="0"/>
              <a:t>What is it and why do we do it?</a:t>
            </a:r>
          </a:p>
        </p:txBody>
      </p:sp>
      <p:sp>
        <p:nvSpPr>
          <p:cNvPr id="3" name="Content Placeholder 2"/>
          <p:cNvSpPr>
            <a:spLocks noGrp="1"/>
          </p:cNvSpPr>
          <p:nvPr>
            <p:ph idx="1"/>
          </p:nvPr>
        </p:nvSpPr>
        <p:spPr>
          <a:xfrm>
            <a:off x="2152650" y="1825625"/>
            <a:ext cx="7886700" cy="3713785"/>
          </a:xfrm>
        </p:spPr>
        <p:txBody>
          <a:bodyPr>
            <a:normAutofit/>
          </a:bodyPr>
          <a:lstStyle/>
          <a:p>
            <a:r>
              <a:rPr lang="en-US" dirty="0"/>
              <a:t>What is it?</a:t>
            </a:r>
          </a:p>
          <a:p>
            <a:pPr lvl="1"/>
            <a:r>
              <a:rPr lang="en-US" dirty="0"/>
              <a:t>The document that contains guidelines, suggestions, frameworks, and instructions to those that support an individual. </a:t>
            </a:r>
          </a:p>
          <a:p>
            <a:pPr lvl="1"/>
            <a:r>
              <a:rPr lang="en-US" dirty="0"/>
              <a:t>Focused on methods to make progress on Effectiveness Indicator goals.</a:t>
            </a:r>
          </a:p>
          <a:p>
            <a:r>
              <a:rPr lang="en-US" dirty="0"/>
              <a:t>Why do we do it?</a:t>
            </a:r>
          </a:p>
          <a:p>
            <a:pPr lvl="1"/>
            <a:r>
              <a:rPr lang="en-US" dirty="0"/>
              <a:t>Provides a written record of support strategies. </a:t>
            </a:r>
          </a:p>
          <a:p>
            <a:pPr lvl="1"/>
            <a:r>
              <a:rPr lang="en-US" dirty="0"/>
              <a:t>Holds providers accountable to following a certain set of support actions. </a:t>
            </a:r>
          </a:p>
          <a:p>
            <a:pPr lvl="1"/>
            <a:r>
              <a:rPr lang="en-US" dirty="0"/>
              <a:t>Includes the input of all interested parties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DCA6725-FF3C-42B7-BB87-1F9CCBDB4D1C}"/>
              </a:ext>
            </a:extLst>
          </p:cNvPr>
          <p:cNvSpPr>
            <a:spLocks noGrp="1" noChangeArrowheads="1"/>
          </p:cNvSpPr>
          <p:nvPr>
            <p:ph type="title"/>
          </p:nvPr>
        </p:nvSpPr>
        <p:spPr/>
        <p:txBody>
          <a:bodyPr/>
          <a:lstStyle/>
          <a:p>
            <a:r>
              <a:rPr lang="en-US" dirty="0"/>
              <a:t>BBS – A General Overview</a:t>
            </a:r>
          </a:p>
        </p:txBody>
      </p:sp>
      <p:sp>
        <p:nvSpPr>
          <p:cNvPr id="10243" name="Content Placeholder 2">
            <a:extLst>
              <a:ext uri="{FF2B5EF4-FFF2-40B4-BE49-F238E27FC236}">
                <a16:creationId xmlns:a16="http://schemas.microsoft.com/office/drawing/2014/main" id="{9B84A7F4-37F8-476E-960F-00A1B8230360}"/>
              </a:ext>
            </a:extLst>
          </p:cNvPr>
          <p:cNvSpPr>
            <a:spLocks noGrp="1" noChangeArrowheads="1"/>
          </p:cNvSpPr>
          <p:nvPr>
            <p:ph idx="1"/>
          </p:nvPr>
        </p:nvSpPr>
        <p:spPr>
          <a:xfrm>
            <a:off x="2391190" y="1690689"/>
            <a:ext cx="6633541" cy="3672302"/>
          </a:xfrm>
        </p:spPr>
        <p:txBody>
          <a:bodyPr>
            <a:normAutofit/>
          </a:bodyPr>
          <a:lstStyle/>
          <a:p>
            <a:endParaRPr lang="en-US" altLang="en-US" dirty="0"/>
          </a:p>
          <a:p>
            <a:pPr>
              <a:lnSpc>
                <a:spcPct val="110000"/>
              </a:lnSpc>
              <a:spcBef>
                <a:spcPts val="0"/>
              </a:spcBef>
            </a:pPr>
            <a:r>
              <a:rPr lang="en-US" altLang="en-US" dirty="0"/>
              <a:t>WHAT WE DO</a:t>
            </a:r>
          </a:p>
          <a:p>
            <a:pPr>
              <a:lnSpc>
                <a:spcPct val="110000"/>
              </a:lnSpc>
              <a:spcBef>
                <a:spcPts val="0"/>
              </a:spcBef>
            </a:pPr>
            <a:endParaRPr lang="en-US" altLang="en-US" dirty="0"/>
          </a:p>
          <a:p>
            <a:pPr>
              <a:lnSpc>
                <a:spcPct val="110000"/>
              </a:lnSpc>
              <a:spcBef>
                <a:spcPts val="0"/>
              </a:spcBef>
            </a:pPr>
            <a:r>
              <a:rPr lang="en-US" altLang="en-US" dirty="0"/>
              <a:t>ORGANIZATION</a:t>
            </a:r>
          </a:p>
          <a:p>
            <a:pPr>
              <a:lnSpc>
                <a:spcPct val="110000"/>
              </a:lnSpc>
              <a:spcBef>
                <a:spcPts val="0"/>
              </a:spcBef>
            </a:pPr>
            <a:endParaRPr lang="en-US" altLang="en-US" dirty="0"/>
          </a:p>
          <a:p>
            <a:pPr>
              <a:lnSpc>
                <a:spcPct val="110000"/>
              </a:lnSpc>
              <a:spcBef>
                <a:spcPts val="0"/>
              </a:spcBef>
            </a:pPr>
            <a:r>
              <a:rPr lang="en-US" altLang="en-US" dirty="0"/>
              <a:t>CONTACT INFORMATION</a:t>
            </a:r>
          </a:p>
          <a:p>
            <a:pPr>
              <a:lnSpc>
                <a:spcPct val="110000"/>
              </a:lnSpc>
              <a:spcBef>
                <a:spcPts val="0"/>
              </a:spcBef>
            </a:pPr>
            <a:endParaRPr lang="en-US" altLang="en-US" dirty="0"/>
          </a:p>
          <a:p>
            <a:pPr>
              <a:lnSpc>
                <a:spcPct val="110000"/>
              </a:lnSpc>
              <a:spcBef>
                <a:spcPts val="0"/>
              </a:spcBef>
            </a:pPr>
            <a:r>
              <a:rPr lang="en-US" altLang="en-US" dirty="0"/>
              <a:t>CRISIS LINE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a:t>Positive Behavior Support Plan</a:t>
            </a:r>
          </a:p>
        </p:txBody>
      </p:sp>
      <p:sp>
        <p:nvSpPr>
          <p:cNvPr id="69635" name="Rectangle 3"/>
          <p:cNvSpPr>
            <a:spLocks noGrp="1" noChangeArrowheads="1"/>
          </p:cNvSpPr>
          <p:nvPr>
            <p:ph idx="1"/>
          </p:nvPr>
        </p:nvSpPr>
        <p:spPr>
          <a:xfrm>
            <a:off x="1967948" y="1538977"/>
            <a:ext cx="8256105" cy="4000432"/>
          </a:xfrm>
        </p:spPr>
        <p:txBody>
          <a:bodyPr>
            <a:normAutofit fontScale="92500" lnSpcReduction="20000"/>
          </a:bodyPr>
          <a:lstStyle/>
          <a:p>
            <a:pPr marL="0" indent="0">
              <a:buNone/>
            </a:pPr>
            <a:r>
              <a:rPr lang="en-US" dirty="0"/>
              <a:t>The Positive Supports Plan has four essential functions. </a:t>
            </a:r>
          </a:p>
          <a:p>
            <a:endParaRPr lang="en-US" dirty="0"/>
          </a:p>
          <a:p>
            <a:pPr lvl="1"/>
            <a:r>
              <a:rPr lang="en-US" dirty="0"/>
              <a:t>Identify skills (Positive Behaviors) which enhance a supported individual’s quality of life and have a positive impact on relevant Effectiveness Indicators.</a:t>
            </a:r>
          </a:p>
          <a:p>
            <a:pPr lvl="1"/>
            <a:endParaRPr lang="en-US" dirty="0"/>
          </a:p>
          <a:p>
            <a:pPr lvl="1"/>
            <a:r>
              <a:rPr lang="en-US" dirty="0"/>
              <a:t>Guide the IDT with recommendations for increasing the likelihood and opportunity the supported individual has for learning, refining, and using positive behavior. </a:t>
            </a:r>
          </a:p>
          <a:p>
            <a:pPr lvl="1"/>
            <a:endParaRPr lang="en-US" dirty="0"/>
          </a:p>
          <a:p>
            <a:pPr lvl="1"/>
            <a:r>
              <a:rPr lang="en-US" dirty="0"/>
              <a:t>Provide specific prevention and intervention strategies for staff to address challenging behavior. </a:t>
            </a:r>
          </a:p>
          <a:p>
            <a:pPr lvl="1"/>
            <a:endParaRPr lang="en-US" dirty="0"/>
          </a:p>
          <a:p>
            <a:pPr lvl="1"/>
            <a:r>
              <a:rPr lang="en-US" dirty="0"/>
              <a:t>Provide a framework within which the IDT continuously refines their understanding of critical support considerations for the individual. </a:t>
            </a:r>
          </a:p>
          <a:p>
            <a:pPr lvl="1"/>
            <a:endParaRPr lang="en-US" dirty="0"/>
          </a:p>
          <a:p>
            <a:pPr lvl="1"/>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a:t>Positive Behavior Support Plan</a:t>
            </a:r>
          </a:p>
        </p:txBody>
      </p:sp>
      <p:sp>
        <p:nvSpPr>
          <p:cNvPr id="70659" name="Rectangle 3"/>
          <p:cNvSpPr>
            <a:spLocks noGrp="1" noChangeArrowheads="1"/>
          </p:cNvSpPr>
          <p:nvPr>
            <p:ph idx="1"/>
          </p:nvPr>
        </p:nvSpPr>
        <p:spPr>
          <a:xfrm>
            <a:off x="2324929" y="1547329"/>
            <a:ext cx="7886700" cy="4351338"/>
          </a:xfrm>
        </p:spPr>
        <p:txBody>
          <a:bodyPr>
            <a:normAutofit/>
          </a:bodyPr>
          <a:lstStyle/>
          <a:p>
            <a:pPr indent="0">
              <a:lnSpc>
                <a:spcPct val="120000"/>
              </a:lnSpc>
              <a:spcBef>
                <a:spcPts val="0"/>
              </a:spcBef>
            </a:pPr>
            <a:r>
              <a:rPr lang="en-US" dirty="0"/>
              <a:t>Positive Behavior Support</a:t>
            </a:r>
          </a:p>
          <a:p>
            <a:pPr indent="0">
              <a:lnSpc>
                <a:spcPct val="120000"/>
              </a:lnSpc>
              <a:spcBef>
                <a:spcPts val="0"/>
              </a:spcBef>
            </a:pPr>
            <a:endParaRPr lang="en-US" dirty="0"/>
          </a:p>
          <a:p>
            <a:pPr indent="0">
              <a:lnSpc>
                <a:spcPct val="120000"/>
              </a:lnSpc>
              <a:spcBef>
                <a:spcPts val="0"/>
              </a:spcBef>
            </a:pPr>
            <a:r>
              <a:rPr lang="en-US" dirty="0"/>
              <a:t>Prevention Strategies </a:t>
            </a:r>
          </a:p>
          <a:p>
            <a:pPr indent="0">
              <a:lnSpc>
                <a:spcPct val="120000"/>
              </a:lnSpc>
              <a:spcBef>
                <a:spcPts val="0"/>
              </a:spcBef>
            </a:pPr>
            <a:endParaRPr lang="en-US" dirty="0"/>
          </a:p>
          <a:p>
            <a:pPr indent="0">
              <a:lnSpc>
                <a:spcPct val="120000"/>
              </a:lnSpc>
              <a:spcBef>
                <a:spcPts val="0"/>
              </a:spcBef>
            </a:pPr>
            <a:r>
              <a:rPr lang="en-US" dirty="0"/>
              <a:t>Intervention Strategies</a:t>
            </a:r>
          </a:p>
          <a:p>
            <a:pPr indent="0">
              <a:lnSpc>
                <a:spcPct val="120000"/>
              </a:lnSpc>
              <a:spcBef>
                <a:spcPts val="0"/>
              </a:spcBef>
            </a:pPr>
            <a:endParaRPr lang="en-US" dirty="0"/>
          </a:p>
          <a:p>
            <a:pPr indent="0">
              <a:lnSpc>
                <a:spcPct val="120000"/>
              </a:lnSpc>
              <a:spcBef>
                <a:spcPts val="0"/>
              </a:spcBef>
            </a:pPr>
            <a:r>
              <a:rPr lang="en-US" dirty="0"/>
              <a:t>Protocol for monitoring PBSP effectiveness –what’s working, what’s not.</a:t>
            </a:r>
          </a:p>
          <a:p>
            <a:pPr indent="0">
              <a:lnSpc>
                <a:spcPct val="120000"/>
              </a:lnSpc>
              <a:spcBef>
                <a:spcPts val="0"/>
              </a:spcBef>
            </a:pPr>
            <a:endParaRPr lang="en-US" dirty="0"/>
          </a:p>
          <a:p>
            <a:pPr indent="0">
              <a:lnSpc>
                <a:spcPct val="120000"/>
              </a:lnSpc>
              <a:spcBef>
                <a:spcPts val="0"/>
              </a:spcBef>
            </a:pPr>
            <a:r>
              <a:rPr lang="en-US" dirty="0"/>
              <a:t>Criteria/benchmarks that will be used to change, amend, or end the PBSP or BSC services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fontScale="90000"/>
          </a:bodyPr>
          <a:lstStyle/>
          <a:p>
            <a:r>
              <a:rPr lang="en-US" dirty="0"/>
              <a:t>Positive Behavior Support Plan</a:t>
            </a:r>
            <a:br>
              <a:rPr lang="en-US" dirty="0"/>
            </a:br>
            <a:r>
              <a:rPr lang="en-US" dirty="0"/>
              <a:t>When to change/stop what we are doing</a:t>
            </a:r>
          </a:p>
        </p:txBody>
      </p:sp>
      <p:sp>
        <p:nvSpPr>
          <p:cNvPr id="72707" name="Rectangle 3"/>
          <p:cNvSpPr>
            <a:spLocks noGrp="1" noChangeArrowheads="1"/>
          </p:cNvSpPr>
          <p:nvPr>
            <p:ph idx="1"/>
          </p:nvPr>
        </p:nvSpPr>
        <p:spPr>
          <a:xfrm>
            <a:off x="2152650" y="1825625"/>
            <a:ext cx="7886700" cy="3766792"/>
          </a:xfrm>
        </p:spPr>
        <p:txBody>
          <a:bodyPr>
            <a:normAutofit/>
          </a:bodyPr>
          <a:lstStyle/>
          <a:p>
            <a:r>
              <a:rPr lang="en-US" dirty="0"/>
              <a:t>What are our intentions?</a:t>
            </a:r>
          </a:p>
          <a:p>
            <a:r>
              <a:rPr lang="en-US" dirty="0"/>
              <a:t>What are we doing about those intentions?</a:t>
            </a:r>
          </a:p>
          <a:p>
            <a:r>
              <a:rPr lang="en-US" dirty="0"/>
              <a:t>Is this what being successful and effective looks like?</a:t>
            </a:r>
          </a:p>
          <a:p>
            <a:r>
              <a:rPr lang="en-US" dirty="0"/>
              <a:t>What are we concerned with?</a:t>
            </a:r>
          </a:p>
          <a:p>
            <a:r>
              <a:rPr lang="en-US" dirty="0"/>
              <a:t>How do we know? What is our evidence? Data?</a:t>
            </a:r>
          </a:p>
          <a:p>
            <a:r>
              <a:rPr lang="en-US" dirty="0"/>
              <a:t>Now what?</a:t>
            </a:r>
          </a:p>
          <a:p>
            <a:pPr lvl="1"/>
            <a:r>
              <a:rPr lang="en-US" dirty="0"/>
              <a:t>-what will we continue to do?</a:t>
            </a:r>
          </a:p>
          <a:p>
            <a:pPr lvl="1"/>
            <a:r>
              <a:rPr lang="en-US" dirty="0"/>
              <a:t>-what will we do less of or stop doing?</a:t>
            </a:r>
          </a:p>
          <a:p>
            <a:pPr lvl="1"/>
            <a:r>
              <a:rPr lang="en-US" dirty="0"/>
              <a:t>-what will we begin or return to doing?</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A62C3-95B3-41CA-A834-0419C226481D}"/>
              </a:ext>
            </a:extLst>
          </p:cNvPr>
          <p:cNvSpPr>
            <a:spLocks noGrp="1"/>
          </p:cNvSpPr>
          <p:nvPr>
            <p:ph type="title"/>
          </p:nvPr>
        </p:nvSpPr>
        <p:spPr/>
        <p:txBody>
          <a:bodyPr/>
          <a:lstStyle/>
          <a:p>
            <a:r>
              <a:rPr lang="en-US" dirty="0"/>
              <a:t>PBSP templates</a:t>
            </a:r>
          </a:p>
        </p:txBody>
      </p:sp>
      <p:sp>
        <p:nvSpPr>
          <p:cNvPr id="3" name="Content Placeholder 2">
            <a:extLst>
              <a:ext uri="{FF2B5EF4-FFF2-40B4-BE49-F238E27FC236}">
                <a16:creationId xmlns:a16="http://schemas.microsoft.com/office/drawing/2014/main" id="{E78BDFAD-BF31-42AF-9079-5B22578A11FF}"/>
              </a:ext>
            </a:extLst>
          </p:cNvPr>
          <p:cNvSpPr>
            <a:spLocks noGrp="1"/>
          </p:cNvSpPr>
          <p:nvPr>
            <p:ph idx="1"/>
          </p:nvPr>
        </p:nvSpPr>
        <p:spPr>
          <a:xfrm>
            <a:off x="2152650" y="1441312"/>
            <a:ext cx="7886700" cy="4217366"/>
          </a:xfrm>
        </p:spPr>
        <p:txBody>
          <a:bodyPr/>
          <a:lstStyle/>
          <a:p>
            <a:r>
              <a:rPr lang="en-US" dirty="0"/>
              <a:t>The Positive Behavior Supports Plan or PBSP is the meat and potatoes of the BSC world. </a:t>
            </a:r>
          </a:p>
          <a:p>
            <a:r>
              <a:rPr lang="en-US" dirty="0"/>
              <a:t>It is important that no PBSP can be formulated without a thorough and current PBSA. </a:t>
            </a:r>
          </a:p>
          <a:p>
            <a:r>
              <a:rPr lang="en-US" dirty="0"/>
              <a:t>The ideas and directions in the PBSP are directly extended from and related to the various information in the PBSA. </a:t>
            </a:r>
          </a:p>
          <a:p>
            <a:r>
              <a:rPr lang="en-US" dirty="0"/>
              <a:t>Encourage everyone to read the PBSA prior to ever instigating the PBSP. </a:t>
            </a:r>
          </a:p>
          <a:p>
            <a:endParaRPr lang="en-US" dirty="0"/>
          </a:p>
        </p:txBody>
      </p:sp>
      <p:sp>
        <p:nvSpPr>
          <p:cNvPr id="4" name="Slide Number Placeholder 3">
            <a:extLst>
              <a:ext uri="{FF2B5EF4-FFF2-40B4-BE49-F238E27FC236}">
                <a16:creationId xmlns:a16="http://schemas.microsoft.com/office/drawing/2014/main" id="{2F72733C-BBF0-42F4-9BFB-5951BDA5120A}"/>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158FD6-1B0D-4B0C-A619-2F48BE0A6818}" type="slidenum">
              <a:rPr lang="en-US" smtClean="0"/>
              <a:t>73</a:t>
            </a:fld>
            <a:endParaRPr lang="en-US" dirty="0"/>
          </a:p>
        </p:txBody>
      </p:sp>
    </p:spTree>
    <p:extLst>
      <p:ext uri="{BB962C8B-B14F-4D97-AF65-F5344CB8AC3E}">
        <p14:creationId xmlns:p14="http://schemas.microsoft.com/office/powerpoint/2010/main" val="230574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B8FEC-3575-4F22-9BEF-FB4C5569A891}"/>
              </a:ext>
            </a:extLst>
          </p:cNvPr>
          <p:cNvSpPr>
            <a:spLocks noGrp="1"/>
          </p:cNvSpPr>
          <p:nvPr>
            <p:ph type="title"/>
          </p:nvPr>
        </p:nvSpPr>
        <p:spPr/>
        <p:txBody>
          <a:bodyPr/>
          <a:lstStyle/>
          <a:p>
            <a:r>
              <a:rPr lang="en-US" dirty="0"/>
              <a:t>PBSP</a:t>
            </a:r>
          </a:p>
        </p:txBody>
      </p:sp>
      <p:sp>
        <p:nvSpPr>
          <p:cNvPr id="3" name="Content Placeholder 2">
            <a:extLst>
              <a:ext uri="{FF2B5EF4-FFF2-40B4-BE49-F238E27FC236}">
                <a16:creationId xmlns:a16="http://schemas.microsoft.com/office/drawing/2014/main" id="{10DB7B53-5C5C-4C4A-BCBC-62BEC6289EBA}"/>
              </a:ext>
            </a:extLst>
          </p:cNvPr>
          <p:cNvSpPr>
            <a:spLocks noGrp="1"/>
          </p:cNvSpPr>
          <p:nvPr>
            <p:ph idx="1"/>
          </p:nvPr>
        </p:nvSpPr>
        <p:spPr/>
        <p:txBody>
          <a:bodyPr/>
          <a:lstStyle/>
          <a:p>
            <a:pPr marL="0" indent="0">
              <a:buNone/>
            </a:pPr>
            <a:r>
              <a:rPr lang="en-US" b="1" dirty="0"/>
              <a:t>EFFECTIVENESS INDICATOR: COMMUNITY INTEGRATION/QUALITY OF LIFE</a:t>
            </a:r>
            <a:endParaRPr lang="en-US" dirty="0"/>
          </a:p>
          <a:p>
            <a:r>
              <a:rPr lang="en-US" dirty="0"/>
              <a:t>The BSC recommends specific community integration support strategies that are intended to maximize the individual’s exposure to a variety of settings, events and activities. </a:t>
            </a:r>
          </a:p>
        </p:txBody>
      </p:sp>
      <p:sp>
        <p:nvSpPr>
          <p:cNvPr id="4" name="Slide Number Placeholder 3">
            <a:extLst>
              <a:ext uri="{FF2B5EF4-FFF2-40B4-BE49-F238E27FC236}">
                <a16:creationId xmlns:a16="http://schemas.microsoft.com/office/drawing/2014/main" id="{CB28D204-92D2-4B9F-8A93-25AF76FEC067}"/>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18358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8C96-2C81-4EA6-9BF9-4B3EFD00F729}"/>
              </a:ext>
            </a:extLst>
          </p:cNvPr>
          <p:cNvSpPr>
            <a:spLocks noGrp="1"/>
          </p:cNvSpPr>
          <p:nvPr>
            <p:ph type="title"/>
          </p:nvPr>
        </p:nvSpPr>
        <p:spPr/>
        <p:txBody>
          <a:bodyPr/>
          <a:lstStyle/>
          <a:p>
            <a:r>
              <a:rPr lang="en-US" dirty="0"/>
              <a:t>PBSP</a:t>
            </a:r>
          </a:p>
        </p:txBody>
      </p:sp>
      <p:sp>
        <p:nvSpPr>
          <p:cNvPr id="3" name="Content Placeholder 2">
            <a:extLst>
              <a:ext uri="{FF2B5EF4-FFF2-40B4-BE49-F238E27FC236}">
                <a16:creationId xmlns:a16="http://schemas.microsoft.com/office/drawing/2014/main" id="{89445E9E-C200-45DE-99FF-C3BF7E1AEC30}"/>
              </a:ext>
            </a:extLst>
          </p:cNvPr>
          <p:cNvSpPr>
            <a:spLocks noGrp="1"/>
          </p:cNvSpPr>
          <p:nvPr>
            <p:ph idx="1"/>
          </p:nvPr>
        </p:nvSpPr>
        <p:spPr/>
        <p:txBody>
          <a:bodyPr/>
          <a:lstStyle/>
          <a:p>
            <a:pPr marL="457200" lvl="1" indent="0">
              <a:buNone/>
            </a:pPr>
            <a:r>
              <a:rPr lang="en-US" b="1" dirty="0"/>
              <a:t>EFFECTIVENESS INDICATOR: COMMUNITY INTEGRATION/QUALITY OF LIFE</a:t>
            </a:r>
            <a:endParaRPr lang="en-US" dirty="0"/>
          </a:p>
          <a:p>
            <a:pPr marL="457200" lvl="1" indent="0">
              <a:buNone/>
            </a:pPr>
            <a:r>
              <a:rPr lang="en-US" b="1" dirty="0"/>
              <a:t>Strategies to Maximize Settings (Home and CCS)</a:t>
            </a:r>
            <a:endParaRPr lang="en-US" sz="1600" b="1" dirty="0"/>
          </a:p>
          <a:p>
            <a:pPr marL="457200" lvl="1" indent="0">
              <a:buNone/>
            </a:pPr>
            <a:endParaRPr lang="en-US" sz="1600" b="1" dirty="0"/>
          </a:p>
          <a:p>
            <a:pPr marL="457200" lvl="1" indent="0">
              <a:buNone/>
            </a:pPr>
            <a:r>
              <a:rPr lang="en-US" dirty="0"/>
              <a:t>Again – environment is the biggest factor in how we act. Dedicate a paragraph to each supportive environment and one to ‘personal style’. Outline what you think would represent the most optimal environment for a person’s support needs. </a:t>
            </a:r>
          </a:p>
        </p:txBody>
      </p:sp>
      <p:sp>
        <p:nvSpPr>
          <p:cNvPr id="4" name="Slide Number Placeholder 3">
            <a:extLst>
              <a:ext uri="{FF2B5EF4-FFF2-40B4-BE49-F238E27FC236}">
                <a16:creationId xmlns:a16="http://schemas.microsoft.com/office/drawing/2014/main" id="{805FA632-F0B1-4DA3-A7E6-521767BC5E1E}"/>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0B0F65-7471-4EC9-B338-727BBDA36441}" type="slidenum">
              <a:rPr lang="en-US" smtClean="0"/>
              <a:t>75</a:t>
            </a:fld>
            <a:endParaRPr lang="en-US" dirty="0"/>
          </a:p>
        </p:txBody>
      </p:sp>
    </p:spTree>
    <p:extLst>
      <p:ext uri="{BB962C8B-B14F-4D97-AF65-F5344CB8AC3E}">
        <p14:creationId xmlns:p14="http://schemas.microsoft.com/office/powerpoint/2010/main" val="90750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8C96-2C81-4EA6-9BF9-4B3EFD00F729}"/>
              </a:ext>
            </a:extLst>
          </p:cNvPr>
          <p:cNvSpPr>
            <a:spLocks noGrp="1"/>
          </p:cNvSpPr>
          <p:nvPr>
            <p:ph type="title"/>
          </p:nvPr>
        </p:nvSpPr>
        <p:spPr/>
        <p:txBody>
          <a:bodyPr/>
          <a:lstStyle/>
          <a:p>
            <a:r>
              <a:rPr lang="en-US" dirty="0"/>
              <a:t>PBSP</a:t>
            </a:r>
          </a:p>
        </p:txBody>
      </p:sp>
      <p:sp>
        <p:nvSpPr>
          <p:cNvPr id="3" name="Content Placeholder 2">
            <a:extLst>
              <a:ext uri="{FF2B5EF4-FFF2-40B4-BE49-F238E27FC236}">
                <a16:creationId xmlns:a16="http://schemas.microsoft.com/office/drawing/2014/main" id="{89445E9E-C200-45DE-99FF-C3BF7E1AEC30}"/>
              </a:ext>
            </a:extLst>
          </p:cNvPr>
          <p:cNvSpPr>
            <a:spLocks noGrp="1"/>
          </p:cNvSpPr>
          <p:nvPr>
            <p:ph idx="1"/>
          </p:nvPr>
        </p:nvSpPr>
        <p:spPr/>
        <p:txBody>
          <a:bodyPr>
            <a:normAutofit/>
          </a:bodyPr>
          <a:lstStyle/>
          <a:p>
            <a:pPr marL="457200" lvl="1" indent="0">
              <a:buNone/>
            </a:pPr>
            <a:r>
              <a:rPr lang="en-US" b="1" dirty="0"/>
              <a:t>EFFECTIVENESS INDICATOR: COMMUNITY INTEGRATION/QUALITY OF LIFE</a:t>
            </a:r>
            <a:endParaRPr lang="en-US" dirty="0"/>
          </a:p>
          <a:p>
            <a:pPr marL="457200" lvl="1" indent="0">
              <a:buNone/>
            </a:pPr>
            <a:r>
              <a:rPr lang="en-US" b="1" dirty="0"/>
              <a:t>Strategies to  Maximize Events/Activities (Home and CCS)</a:t>
            </a:r>
          </a:p>
          <a:p>
            <a:pPr lvl="1"/>
            <a:r>
              <a:rPr lang="en-US" dirty="0"/>
              <a:t>List all of the various things that might help an individual calm down and have a chance to recover from stress. </a:t>
            </a:r>
          </a:p>
          <a:p>
            <a:pPr lvl="1"/>
            <a:r>
              <a:rPr lang="en-US" dirty="0"/>
              <a:t>Increased stress = Increased behaviors. Reduce stress to reduce behavior. This list should get longer every year as you get to know a person better.</a:t>
            </a:r>
            <a:endParaRPr lang="en-US" sz="1800" dirty="0"/>
          </a:p>
        </p:txBody>
      </p:sp>
      <p:sp>
        <p:nvSpPr>
          <p:cNvPr id="4" name="Slide Number Placeholder 3">
            <a:extLst>
              <a:ext uri="{FF2B5EF4-FFF2-40B4-BE49-F238E27FC236}">
                <a16:creationId xmlns:a16="http://schemas.microsoft.com/office/drawing/2014/main" id="{805FA632-F0B1-4DA3-A7E6-521767BC5E1E}"/>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5C0FD8-91CC-4E88-8F35-8FDA12AB8B66}" type="slidenum">
              <a:rPr lang="en-US" smtClean="0"/>
              <a:t>76</a:t>
            </a:fld>
            <a:endParaRPr lang="en-US" dirty="0"/>
          </a:p>
        </p:txBody>
      </p:sp>
    </p:spTree>
    <p:extLst>
      <p:ext uri="{BB962C8B-B14F-4D97-AF65-F5344CB8AC3E}">
        <p14:creationId xmlns:p14="http://schemas.microsoft.com/office/powerpoint/2010/main" val="392445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8C96-2C81-4EA6-9BF9-4B3EFD00F729}"/>
              </a:ext>
            </a:extLst>
          </p:cNvPr>
          <p:cNvSpPr>
            <a:spLocks noGrp="1"/>
          </p:cNvSpPr>
          <p:nvPr>
            <p:ph type="title"/>
          </p:nvPr>
        </p:nvSpPr>
        <p:spPr/>
        <p:txBody>
          <a:bodyPr/>
          <a:lstStyle/>
          <a:p>
            <a:r>
              <a:rPr lang="en-US" dirty="0"/>
              <a:t>PBSP</a:t>
            </a:r>
          </a:p>
        </p:txBody>
      </p:sp>
      <p:sp>
        <p:nvSpPr>
          <p:cNvPr id="3" name="Content Placeholder 2">
            <a:extLst>
              <a:ext uri="{FF2B5EF4-FFF2-40B4-BE49-F238E27FC236}">
                <a16:creationId xmlns:a16="http://schemas.microsoft.com/office/drawing/2014/main" id="{89445E9E-C200-45DE-99FF-C3BF7E1AEC30}"/>
              </a:ext>
            </a:extLst>
          </p:cNvPr>
          <p:cNvSpPr>
            <a:spLocks noGrp="1"/>
          </p:cNvSpPr>
          <p:nvPr>
            <p:ph idx="1"/>
          </p:nvPr>
        </p:nvSpPr>
        <p:spPr>
          <a:xfrm>
            <a:off x="2152650" y="1534077"/>
            <a:ext cx="7886700" cy="4351338"/>
          </a:xfrm>
        </p:spPr>
        <p:txBody>
          <a:bodyPr>
            <a:normAutofit/>
          </a:bodyPr>
          <a:lstStyle/>
          <a:p>
            <a:pPr marL="457200" lvl="1" indent="0">
              <a:buNone/>
            </a:pPr>
            <a:r>
              <a:rPr lang="en-US" b="1" dirty="0"/>
              <a:t>EFFECTIVENESS INDICATOR: COMMUNITY INTEGRATION/QUALITY OF LIFE</a:t>
            </a:r>
            <a:endParaRPr lang="en-US" dirty="0"/>
          </a:p>
          <a:p>
            <a:pPr marL="457200" lvl="1" indent="0">
              <a:buNone/>
            </a:pPr>
            <a:r>
              <a:rPr lang="en-US" b="1" dirty="0"/>
              <a:t>Strategies to  Maximize Events/Activities (Home and CCS)</a:t>
            </a:r>
          </a:p>
          <a:p>
            <a:pPr lvl="1"/>
            <a:r>
              <a:rPr lang="en-US" dirty="0"/>
              <a:t>List all of the various things that might help an individual calm down and have a chance to recover from stress. </a:t>
            </a:r>
          </a:p>
          <a:p>
            <a:pPr lvl="1"/>
            <a:r>
              <a:rPr lang="en-US" dirty="0"/>
              <a:t>Increased stress = Increased behaviors. Reduce stress to reduce behavior. This list should get longer every year as you get to know a person better.</a:t>
            </a:r>
            <a:endParaRPr lang="en-US" sz="1800" dirty="0"/>
          </a:p>
        </p:txBody>
      </p:sp>
      <p:sp>
        <p:nvSpPr>
          <p:cNvPr id="4" name="Slide Number Placeholder 3">
            <a:extLst>
              <a:ext uri="{FF2B5EF4-FFF2-40B4-BE49-F238E27FC236}">
                <a16:creationId xmlns:a16="http://schemas.microsoft.com/office/drawing/2014/main" id="{805FA632-F0B1-4DA3-A7E6-521767BC5E1E}"/>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53C1D0-21C0-4912-BE55-295ACFF2DE88}" type="slidenum">
              <a:rPr lang="en-US" smtClean="0"/>
              <a:t>77</a:t>
            </a:fld>
            <a:endParaRPr lang="en-US" dirty="0"/>
          </a:p>
        </p:txBody>
      </p:sp>
    </p:spTree>
    <p:extLst>
      <p:ext uri="{BB962C8B-B14F-4D97-AF65-F5344CB8AC3E}">
        <p14:creationId xmlns:p14="http://schemas.microsoft.com/office/powerpoint/2010/main" val="244866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8C96-2C81-4EA6-9BF9-4B3EFD00F729}"/>
              </a:ext>
            </a:extLst>
          </p:cNvPr>
          <p:cNvSpPr>
            <a:spLocks noGrp="1"/>
          </p:cNvSpPr>
          <p:nvPr>
            <p:ph type="title"/>
          </p:nvPr>
        </p:nvSpPr>
        <p:spPr/>
        <p:txBody>
          <a:bodyPr/>
          <a:lstStyle/>
          <a:p>
            <a:r>
              <a:rPr lang="en-US" dirty="0"/>
              <a:t>PBSP</a:t>
            </a:r>
          </a:p>
        </p:txBody>
      </p:sp>
      <p:sp>
        <p:nvSpPr>
          <p:cNvPr id="3" name="Content Placeholder 2">
            <a:extLst>
              <a:ext uri="{FF2B5EF4-FFF2-40B4-BE49-F238E27FC236}">
                <a16:creationId xmlns:a16="http://schemas.microsoft.com/office/drawing/2014/main" id="{89445E9E-C200-45DE-99FF-C3BF7E1AEC30}"/>
              </a:ext>
            </a:extLst>
          </p:cNvPr>
          <p:cNvSpPr>
            <a:spLocks noGrp="1"/>
          </p:cNvSpPr>
          <p:nvPr>
            <p:ph idx="1"/>
          </p:nvPr>
        </p:nvSpPr>
        <p:spPr>
          <a:xfrm>
            <a:off x="2152650" y="1534077"/>
            <a:ext cx="7886700" cy="4351338"/>
          </a:xfrm>
        </p:spPr>
        <p:txBody>
          <a:bodyPr>
            <a:normAutofit/>
          </a:bodyPr>
          <a:lstStyle/>
          <a:p>
            <a:pPr marL="457200" lvl="1" indent="0">
              <a:buNone/>
            </a:pPr>
            <a:r>
              <a:rPr lang="en-US" b="1" dirty="0"/>
              <a:t>EFFECTIVENESS INDICATOR: COMMUNITY INTEGRATION/QUALITY OF LIFE</a:t>
            </a:r>
            <a:endParaRPr lang="en-US" dirty="0"/>
          </a:p>
          <a:p>
            <a:pPr marL="457200" lvl="1" indent="0">
              <a:buNone/>
            </a:pPr>
            <a:r>
              <a:rPr lang="en-US" b="1" dirty="0"/>
              <a:t>Clear Rationale and Targets for Change</a:t>
            </a:r>
            <a:endParaRPr lang="en-US" sz="1600" b="1" dirty="0"/>
          </a:p>
          <a:p>
            <a:pPr lvl="1"/>
            <a:r>
              <a:rPr lang="en-US" dirty="0"/>
              <a:t>Try to pick 1-4 things that will hopefully happen as a result of using this plan. </a:t>
            </a:r>
          </a:p>
          <a:p>
            <a:pPr lvl="1"/>
            <a:r>
              <a:rPr lang="en-US" dirty="0"/>
              <a:t>Examples might be ‘Reduce frequency and severity of aggression’; ‘Increase use of assertive self-advocacy skills’; ‘Improve social skills and frequency of social outings’; ‘Improve relationship and sexuality knowledge/skills’; ‘Improve staff skills at using positive support practices’</a:t>
            </a:r>
            <a:endParaRPr lang="en-US" sz="1800" dirty="0"/>
          </a:p>
        </p:txBody>
      </p:sp>
      <p:sp>
        <p:nvSpPr>
          <p:cNvPr id="4" name="Slide Number Placeholder 3">
            <a:extLst>
              <a:ext uri="{FF2B5EF4-FFF2-40B4-BE49-F238E27FC236}">
                <a16:creationId xmlns:a16="http://schemas.microsoft.com/office/drawing/2014/main" id="{805FA632-F0B1-4DA3-A7E6-521767BC5E1E}"/>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585CA8-1003-4FD1-9B6F-7C64AE2E43A6}" type="slidenum">
              <a:rPr lang="en-US" smtClean="0"/>
              <a:t>78</a:t>
            </a:fld>
            <a:endParaRPr lang="en-US" dirty="0"/>
          </a:p>
        </p:txBody>
      </p:sp>
    </p:spTree>
    <p:extLst>
      <p:ext uri="{BB962C8B-B14F-4D97-AF65-F5344CB8AC3E}">
        <p14:creationId xmlns:p14="http://schemas.microsoft.com/office/powerpoint/2010/main" val="105463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0F72-3A6B-4911-AF4F-E08BE3D35B16}"/>
              </a:ext>
            </a:extLst>
          </p:cNvPr>
          <p:cNvSpPr>
            <a:spLocks noGrp="1"/>
          </p:cNvSpPr>
          <p:nvPr>
            <p:ph type="title"/>
          </p:nvPr>
        </p:nvSpPr>
        <p:spPr/>
        <p:txBody>
          <a:bodyPr/>
          <a:lstStyle/>
          <a:p>
            <a:r>
              <a:rPr lang="en-US" dirty="0"/>
              <a:t>PBSP</a:t>
            </a:r>
          </a:p>
        </p:txBody>
      </p:sp>
      <p:sp>
        <p:nvSpPr>
          <p:cNvPr id="3" name="Content Placeholder 2">
            <a:extLst>
              <a:ext uri="{FF2B5EF4-FFF2-40B4-BE49-F238E27FC236}">
                <a16:creationId xmlns:a16="http://schemas.microsoft.com/office/drawing/2014/main" id="{AD0924C0-7B72-403B-9D22-C92AA9FD8568}"/>
              </a:ext>
            </a:extLst>
          </p:cNvPr>
          <p:cNvSpPr>
            <a:spLocks noGrp="1"/>
          </p:cNvSpPr>
          <p:nvPr>
            <p:ph idx="1"/>
          </p:nvPr>
        </p:nvSpPr>
        <p:spPr/>
        <p:txBody>
          <a:bodyPr/>
          <a:lstStyle/>
          <a:p>
            <a:pPr marL="0" indent="0">
              <a:buNone/>
            </a:pPr>
            <a:r>
              <a:rPr lang="en-US" b="1" dirty="0"/>
              <a:t>EFFECTIVNESS INDICATOR: SKILL DEVELOPMENT</a:t>
            </a:r>
            <a:endParaRPr lang="en-US" dirty="0"/>
          </a:p>
          <a:p>
            <a:r>
              <a:rPr lang="en-US" dirty="0"/>
              <a:t>The BSC recommends specific strategies for supporting and teaching selected skills the IDT has agreed upon. </a:t>
            </a:r>
          </a:p>
          <a:p>
            <a:r>
              <a:rPr lang="en-US" dirty="0"/>
              <a:t>In addition, the BSC may recommend specific skills intended as functional replacements or substitutes for challenging behavior.</a:t>
            </a:r>
          </a:p>
          <a:p>
            <a:endParaRPr lang="en-US" dirty="0"/>
          </a:p>
        </p:txBody>
      </p:sp>
      <p:sp>
        <p:nvSpPr>
          <p:cNvPr id="4" name="Slide Number Placeholder 3">
            <a:extLst>
              <a:ext uri="{FF2B5EF4-FFF2-40B4-BE49-F238E27FC236}">
                <a16:creationId xmlns:a16="http://schemas.microsoft.com/office/drawing/2014/main" id="{870E3906-2B75-4118-A098-C088A8FB080B}"/>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E05A30-B07A-46AD-814B-F9BE425696B6}" type="slidenum">
              <a:rPr lang="en-US" smtClean="0"/>
              <a:t>79</a:t>
            </a:fld>
            <a:endParaRPr lang="en-US" dirty="0"/>
          </a:p>
        </p:txBody>
      </p:sp>
    </p:spTree>
    <p:extLst>
      <p:ext uri="{BB962C8B-B14F-4D97-AF65-F5344CB8AC3E}">
        <p14:creationId xmlns:p14="http://schemas.microsoft.com/office/powerpoint/2010/main" val="336826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5"/>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950511" y="622853"/>
            <a:ext cx="4290978" cy="4290978"/>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0F72-3A6B-4911-AF4F-E08BE3D35B16}"/>
              </a:ext>
            </a:extLst>
          </p:cNvPr>
          <p:cNvSpPr>
            <a:spLocks noGrp="1"/>
          </p:cNvSpPr>
          <p:nvPr>
            <p:ph type="title"/>
          </p:nvPr>
        </p:nvSpPr>
        <p:spPr/>
        <p:txBody>
          <a:bodyPr/>
          <a:lstStyle/>
          <a:p>
            <a:r>
              <a:rPr lang="en-US" dirty="0"/>
              <a:t>PBSP</a:t>
            </a:r>
          </a:p>
        </p:txBody>
      </p:sp>
      <p:sp>
        <p:nvSpPr>
          <p:cNvPr id="3" name="Content Placeholder 2">
            <a:extLst>
              <a:ext uri="{FF2B5EF4-FFF2-40B4-BE49-F238E27FC236}">
                <a16:creationId xmlns:a16="http://schemas.microsoft.com/office/drawing/2014/main" id="{AD0924C0-7B72-403B-9D22-C92AA9FD8568}"/>
              </a:ext>
            </a:extLst>
          </p:cNvPr>
          <p:cNvSpPr>
            <a:spLocks noGrp="1"/>
          </p:cNvSpPr>
          <p:nvPr>
            <p:ph idx="1"/>
          </p:nvPr>
        </p:nvSpPr>
        <p:spPr/>
        <p:txBody>
          <a:bodyPr/>
          <a:lstStyle/>
          <a:p>
            <a:pPr marL="0" indent="0">
              <a:buNone/>
            </a:pPr>
            <a:r>
              <a:rPr lang="en-US" b="1" dirty="0"/>
              <a:t>EFFECTIVNESS INDICATOR: SKILL DEVELOPMENT</a:t>
            </a:r>
            <a:endParaRPr lang="en-US" dirty="0"/>
          </a:p>
          <a:p>
            <a:pPr marL="0" indent="0">
              <a:buNone/>
            </a:pPr>
            <a:r>
              <a:rPr lang="en-US" b="1" dirty="0"/>
              <a:t>How the skills/skill deficits relate to the function of challenging behavior</a:t>
            </a:r>
            <a:endParaRPr lang="en-US" sz="1600" dirty="0"/>
          </a:p>
          <a:p>
            <a:pPr lvl="1"/>
            <a:r>
              <a:rPr lang="en-US" dirty="0"/>
              <a:t>Describe how the individual’s challenging behavior can be mitigated by the acquisition of certain skills, or the adaptation of current skills. </a:t>
            </a:r>
          </a:p>
          <a:p>
            <a:pPr lvl="1"/>
            <a:r>
              <a:rPr lang="en-US" dirty="0"/>
              <a:t>Multiple behaviors that satisfy the same functional need may be addressed with a single replacement skill.</a:t>
            </a:r>
            <a:endParaRPr lang="en-US" sz="1400" dirty="0"/>
          </a:p>
          <a:p>
            <a:endParaRPr lang="en-US" dirty="0"/>
          </a:p>
        </p:txBody>
      </p:sp>
      <p:sp>
        <p:nvSpPr>
          <p:cNvPr id="4" name="Slide Number Placeholder 3">
            <a:extLst>
              <a:ext uri="{FF2B5EF4-FFF2-40B4-BE49-F238E27FC236}">
                <a16:creationId xmlns:a16="http://schemas.microsoft.com/office/drawing/2014/main" id="{870E3906-2B75-4118-A098-C088A8FB080B}"/>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0C4222-F81C-443A-AA83-3679C1E5041F}" type="slidenum">
              <a:rPr lang="en-US" smtClean="0"/>
              <a:t>80</a:t>
            </a:fld>
            <a:endParaRPr lang="en-US" dirty="0"/>
          </a:p>
        </p:txBody>
      </p:sp>
    </p:spTree>
    <p:extLst>
      <p:ext uri="{BB962C8B-B14F-4D97-AF65-F5344CB8AC3E}">
        <p14:creationId xmlns:p14="http://schemas.microsoft.com/office/powerpoint/2010/main" val="264774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0F72-3A6B-4911-AF4F-E08BE3D35B16}"/>
              </a:ext>
            </a:extLst>
          </p:cNvPr>
          <p:cNvSpPr>
            <a:spLocks noGrp="1"/>
          </p:cNvSpPr>
          <p:nvPr>
            <p:ph type="title"/>
          </p:nvPr>
        </p:nvSpPr>
        <p:spPr/>
        <p:txBody>
          <a:bodyPr/>
          <a:lstStyle/>
          <a:p>
            <a:r>
              <a:rPr lang="en-US" dirty="0"/>
              <a:t>PBSP</a:t>
            </a:r>
          </a:p>
        </p:txBody>
      </p:sp>
      <p:sp>
        <p:nvSpPr>
          <p:cNvPr id="3" name="Content Placeholder 2">
            <a:extLst>
              <a:ext uri="{FF2B5EF4-FFF2-40B4-BE49-F238E27FC236}">
                <a16:creationId xmlns:a16="http://schemas.microsoft.com/office/drawing/2014/main" id="{AD0924C0-7B72-403B-9D22-C92AA9FD8568}"/>
              </a:ext>
            </a:extLst>
          </p:cNvPr>
          <p:cNvSpPr>
            <a:spLocks noGrp="1"/>
          </p:cNvSpPr>
          <p:nvPr>
            <p:ph idx="1"/>
          </p:nvPr>
        </p:nvSpPr>
        <p:spPr/>
        <p:txBody>
          <a:bodyPr/>
          <a:lstStyle/>
          <a:p>
            <a:pPr marL="0" indent="0">
              <a:buNone/>
            </a:pPr>
            <a:r>
              <a:rPr lang="en-US" b="1" dirty="0"/>
              <a:t>EFFECTIVNESS INDICATOR: SKILL DEVELOPMENT</a:t>
            </a:r>
            <a:endParaRPr lang="en-US" dirty="0"/>
          </a:p>
          <a:p>
            <a:pPr marL="0" indent="0">
              <a:buNone/>
            </a:pPr>
            <a:r>
              <a:rPr lang="en-US" b="1" dirty="0"/>
              <a:t>Description of how existing skills can be expanded first</a:t>
            </a:r>
            <a:endParaRPr lang="en-US" sz="1600" dirty="0"/>
          </a:p>
          <a:p>
            <a:pPr lvl="1"/>
            <a:r>
              <a:rPr lang="en-US" dirty="0"/>
              <a:t>Existing skills that can expanded or modified should be considered first.</a:t>
            </a:r>
            <a:endParaRPr lang="en-US" sz="1400" dirty="0"/>
          </a:p>
          <a:p>
            <a:endParaRPr lang="en-US" dirty="0"/>
          </a:p>
        </p:txBody>
      </p:sp>
      <p:sp>
        <p:nvSpPr>
          <p:cNvPr id="4" name="Slide Number Placeholder 3">
            <a:extLst>
              <a:ext uri="{FF2B5EF4-FFF2-40B4-BE49-F238E27FC236}">
                <a16:creationId xmlns:a16="http://schemas.microsoft.com/office/drawing/2014/main" id="{870E3906-2B75-4118-A098-C088A8FB080B}"/>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18E298-83DF-4EC7-B27D-B9B43367CC15}" type="slidenum">
              <a:rPr lang="en-US" smtClean="0"/>
              <a:t>81</a:t>
            </a:fld>
            <a:endParaRPr lang="en-US" dirty="0"/>
          </a:p>
        </p:txBody>
      </p:sp>
    </p:spTree>
    <p:extLst>
      <p:ext uri="{BB962C8B-B14F-4D97-AF65-F5344CB8AC3E}">
        <p14:creationId xmlns:p14="http://schemas.microsoft.com/office/powerpoint/2010/main" val="230426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0F72-3A6B-4911-AF4F-E08BE3D35B16}"/>
              </a:ext>
            </a:extLst>
          </p:cNvPr>
          <p:cNvSpPr>
            <a:spLocks noGrp="1"/>
          </p:cNvSpPr>
          <p:nvPr>
            <p:ph type="title"/>
          </p:nvPr>
        </p:nvSpPr>
        <p:spPr/>
        <p:txBody>
          <a:bodyPr/>
          <a:lstStyle/>
          <a:p>
            <a:r>
              <a:rPr lang="en-US" dirty="0"/>
              <a:t>PBSP</a:t>
            </a:r>
          </a:p>
        </p:txBody>
      </p:sp>
      <p:sp>
        <p:nvSpPr>
          <p:cNvPr id="3" name="Content Placeholder 2">
            <a:extLst>
              <a:ext uri="{FF2B5EF4-FFF2-40B4-BE49-F238E27FC236}">
                <a16:creationId xmlns:a16="http://schemas.microsoft.com/office/drawing/2014/main" id="{AD0924C0-7B72-403B-9D22-C92AA9FD8568}"/>
              </a:ext>
            </a:extLst>
          </p:cNvPr>
          <p:cNvSpPr>
            <a:spLocks noGrp="1"/>
          </p:cNvSpPr>
          <p:nvPr>
            <p:ph idx="1"/>
          </p:nvPr>
        </p:nvSpPr>
        <p:spPr>
          <a:xfrm>
            <a:off x="2020129" y="1375051"/>
            <a:ext cx="7886700" cy="4351338"/>
          </a:xfrm>
        </p:spPr>
        <p:txBody>
          <a:bodyPr>
            <a:normAutofit/>
          </a:bodyPr>
          <a:lstStyle/>
          <a:p>
            <a:pPr marL="0" indent="0">
              <a:buNone/>
            </a:pPr>
            <a:r>
              <a:rPr lang="en-US" b="1" dirty="0"/>
              <a:t>EFFECTIVNESS INDICATOR: SKILL DEVELOPMENT</a:t>
            </a:r>
            <a:endParaRPr lang="en-US" dirty="0"/>
          </a:p>
          <a:p>
            <a:pPr marL="0" indent="0">
              <a:buNone/>
            </a:pPr>
            <a:r>
              <a:rPr lang="en-US" b="1" dirty="0"/>
              <a:t>Description of cues and prompts that can be used to redirect</a:t>
            </a:r>
            <a:endParaRPr lang="en-US" sz="1600" dirty="0"/>
          </a:p>
          <a:p>
            <a:r>
              <a:rPr lang="en-US" dirty="0"/>
              <a:t>The replacement skill should not only satisfy the current behavioral function but should eventually work more consistently, with less effort, on the individual’s part. </a:t>
            </a:r>
          </a:p>
          <a:p>
            <a:r>
              <a:rPr lang="en-US" dirty="0"/>
              <a:t>The replacement skill should have clearly associated cues and prompts that can be used to redirect the individual toward the more desired sequence of positive behavior. A variety of substitute skills may be required when multiple functions are identified.</a:t>
            </a:r>
            <a:endParaRPr lang="en-US" sz="1800" dirty="0"/>
          </a:p>
          <a:p>
            <a:endParaRPr lang="en-US" dirty="0"/>
          </a:p>
        </p:txBody>
      </p:sp>
      <p:sp>
        <p:nvSpPr>
          <p:cNvPr id="4" name="Slide Number Placeholder 3">
            <a:extLst>
              <a:ext uri="{FF2B5EF4-FFF2-40B4-BE49-F238E27FC236}">
                <a16:creationId xmlns:a16="http://schemas.microsoft.com/office/drawing/2014/main" id="{870E3906-2B75-4118-A098-C088A8FB080B}"/>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7B2976-12FF-4F40-B1BB-F80635F70BA6}" type="slidenum">
              <a:rPr lang="en-US" smtClean="0"/>
              <a:t>82</a:t>
            </a:fld>
            <a:endParaRPr lang="en-US" dirty="0"/>
          </a:p>
        </p:txBody>
      </p:sp>
    </p:spTree>
    <p:extLst>
      <p:ext uri="{BB962C8B-B14F-4D97-AF65-F5344CB8AC3E}">
        <p14:creationId xmlns:p14="http://schemas.microsoft.com/office/powerpoint/2010/main" val="233003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0F72-3A6B-4911-AF4F-E08BE3D35B16}"/>
              </a:ext>
            </a:extLst>
          </p:cNvPr>
          <p:cNvSpPr>
            <a:spLocks noGrp="1"/>
          </p:cNvSpPr>
          <p:nvPr>
            <p:ph type="title"/>
          </p:nvPr>
        </p:nvSpPr>
        <p:spPr/>
        <p:txBody>
          <a:bodyPr/>
          <a:lstStyle/>
          <a:p>
            <a:r>
              <a:rPr lang="en-US" dirty="0"/>
              <a:t>PBSP</a:t>
            </a:r>
          </a:p>
        </p:txBody>
      </p:sp>
      <p:sp>
        <p:nvSpPr>
          <p:cNvPr id="3" name="Content Placeholder 2">
            <a:extLst>
              <a:ext uri="{FF2B5EF4-FFF2-40B4-BE49-F238E27FC236}">
                <a16:creationId xmlns:a16="http://schemas.microsoft.com/office/drawing/2014/main" id="{AD0924C0-7B72-403B-9D22-C92AA9FD8568}"/>
              </a:ext>
            </a:extLst>
          </p:cNvPr>
          <p:cNvSpPr>
            <a:spLocks noGrp="1"/>
          </p:cNvSpPr>
          <p:nvPr>
            <p:ph idx="1"/>
          </p:nvPr>
        </p:nvSpPr>
        <p:spPr>
          <a:xfrm>
            <a:off x="2020129" y="1375051"/>
            <a:ext cx="7886700" cy="4351338"/>
          </a:xfrm>
        </p:spPr>
        <p:txBody>
          <a:bodyPr>
            <a:normAutofit/>
          </a:bodyPr>
          <a:lstStyle/>
          <a:p>
            <a:pPr marL="0" indent="0">
              <a:buNone/>
            </a:pPr>
            <a:r>
              <a:rPr lang="en-US" b="1" dirty="0"/>
              <a:t>EFFECTIVNESS INDICATOR: SKILL DEVELOPMENT</a:t>
            </a:r>
            <a:endParaRPr lang="en-US" dirty="0"/>
          </a:p>
          <a:p>
            <a:pPr marL="0" indent="0">
              <a:buNone/>
            </a:pPr>
            <a:r>
              <a:rPr lang="en-US" b="1" dirty="0"/>
              <a:t>Teaching strategies, described thoroughly</a:t>
            </a:r>
            <a:endParaRPr lang="en-US" sz="1600" dirty="0"/>
          </a:p>
          <a:p>
            <a:r>
              <a:rPr lang="en-US" dirty="0"/>
              <a:t>Teaching sessions should be thoroughly described addressing the step-be-step protocol and frequency of sessions. </a:t>
            </a:r>
          </a:p>
          <a:p>
            <a:r>
              <a:rPr lang="en-US" dirty="0"/>
              <a:t>This may include direction regarding task analysis and chaining protocols. These must be designed so that the direct support professionals can consistently repeat the sequence.</a:t>
            </a:r>
            <a:endParaRPr lang="en-US" sz="1800" dirty="0"/>
          </a:p>
          <a:p>
            <a:endParaRPr lang="en-US" dirty="0"/>
          </a:p>
        </p:txBody>
      </p:sp>
      <p:sp>
        <p:nvSpPr>
          <p:cNvPr id="4" name="Slide Number Placeholder 3">
            <a:extLst>
              <a:ext uri="{FF2B5EF4-FFF2-40B4-BE49-F238E27FC236}">
                <a16:creationId xmlns:a16="http://schemas.microsoft.com/office/drawing/2014/main" id="{870E3906-2B75-4118-A098-C088A8FB080B}"/>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42E58C-D2E6-487E-B51B-63CA2A10AD48}" type="slidenum">
              <a:rPr lang="en-US" smtClean="0"/>
              <a:t>83</a:t>
            </a:fld>
            <a:endParaRPr lang="en-US" dirty="0"/>
          </a:p>
        </p:txBody>
      </p:sp>
    </p:spTree>
    <p:extLst>
      <p:ext uri="{BB962C8B-B14F-4D97-AF65-F5344CB8AC3E}">
        <p14:creationId xmlns:p14="http://schemas.microsoft.com/office/powerpoint/2010/main" val="111103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D2CC-46E5-416D-A074-D96E099BA189}"/>
              </a:ext>
            </a:extLst>
          </p:cNvPr>
          <p:cNvSpPr>
            <a:spLocks noGrp="1"/>
          </p:cNvSpPr>
          <p:nvPr>
            <p:ph type="title"/>
          </p:nvPr>
        </p:nvSpPr>
        <p:spPr/>
        <p:txBody>
          <a:bodyPr/>
          <a:lstStyle/>
          <a:p>
            <a:r>
              <a:rPr lang="en-US" dirty="0"/>
              <a:t>PBSP</a:t>
            </a:r>
          </a:p>
        </p:txBody>
      </p:sp>
      <p:sp>
        <p:nvSpPr>
          <p:cNvPr id="3" name="Content Placeholder 2">
            <a:extLst>
              <a:ext uri="{FF2B5EF4-FFF2-40B4-BE49-F238E27FC236}">
                <a16:creationId xmlns:a16="http://schemas.microsoft.com/office/drawing/2014/main" id="{856F7EEA-98E2-409E-A21F-4720D51BC2B2}"/>
              </a:ext>
            </a:extLst>
          </p:cNvPr>
          <p:cNvSpPr>
            <a:spLocks noGrp="1"/>
          </p:cNvSpPr>
          <p:nvPr>
            <p:ph idx="1"/>
          </p:nvPr>
        </p:nvSpPr>
        <p:spPr>
          <a:xfrm>
            <a:off x="2152650" y="1454564"/>
            <a:ext cx="7886700" cy="4351338"/>
          </a:xfrm>
        </p:spPr>
        <p:txBody>
          <a:bodyPr>
            <a:normAutofit/>
          </a:bodyPr>
          <a:lstStyle/>
          <a:p>
            <a:pPr marL="0" indent="0">
              <a:buNone/>
            </a:pPr>
            <a:r>
              <a:rPr lang="en-US" b="1" dirty="0"/>
              <a:t>EFFECTIVNESS INDICATOR: CHALLENGING BEHAVIOR</a:t>
            </a:r>
            <a:endParaRPr lang="en-US" dirty="0"/>
          </a:p>
          <a:p>
            <a:r>
              <a:rPr lang="en-US" dirty="0"/>
              <a:t>The BSC recommends specific prevention and intervention strategies, </a:t>
            </a:r>
          </a:p>
          <a:p>
            <a:r>
              <a:rPr lang="en-US" dirty="0"/>
              <a:t>The PBSP must identify behavioral criteria that guides the IDT regarding when to shift from prevention and on-going support considerations to more directed intervention that interrupts challenging behavior.</a:t>
            </a:r>
            <a:r>
              <a:rPr lang="en-US" b="1" dirty="0"/>
              <a:t> </a:t>
            </a:r>
          </a:p>
          <a:p>
            <a:r>
              <a:rPr lang="en-US" u="sng" dirty="0"/>
              <a:t>Strategies must be easily taught and limited in number and complexity </a:t>
            </a:r>
            <a:r>
              <a:rPr lang="en-US" dirty="0"/>
              <a:t>to assure training penetration and consistent implementation. </a:t>
            </a:r>
          </a:p>
        </p:txBody>
      </p:sp>
      <p:sp>
        <p:nvSpPr>
          <p:cNvPr id="4" name="Slide Number Placeholder 3">
            <a:extLst>
              <a:ext uri="{FF2B5EF4-FFF2-40B4-BE49-F238E27FC236}">
                <a16:creationId xmlns:a16="http://schemas.microsoft.com/office/drawing/2014/main" id="{DC2CE8A0-6F5B-424F-AB51-31EDFD3F1B30}"/>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3F5BF8-AA23-4D64-99A4-30408DABDDCE}" type="slidenum">
              <a:rPr lang="en-US" smtClean="0"/>
              <a:t>84</a:t>
            </a:fld>
            <a:endParaRPr lang="en-US" dirty="0"/>
          </a:p>
        </p:txBody>
      </p:sp>
    </p:spTree>
    <p:extLst>
      <p:ext uri="{BB962C8B-B14F-4D97-AF65-F5344CB8AC3E}">
        <p14:creationId xmlns:p14="http://schemas.microsoft.com/office/powerpoint/2010/main" val="359626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D2CC-46E5-416D-A074-D96E099BA189}"/>
              </a:ext>
            </a:extLst>
          </p:cNvPr>
          <p:cNvSpPr>
            <a:spLocks noGrp="1"/>
          </p:cNvSpPr>
          <p:nvPr>
            <p:ph type="title"/>
          </p:nvPr>
        </p:nvSpPr>
        <p:spPr/>
        <p:txBody>
          <a:bodyPr/>
          <a:lstStyle/>
          <a:p>
            <a:r>
              <a:rPr lang="en-US" dirty="0"/>
              <a:t>PBSP</a:t>
            </a:r>
          </a:p>
        </p:txBody>
      </p:sp>
      <p:sp>
        <p:nvSpPr>
          <p:cNvPr id="3" name="Content Placeholder 2">
            <a:extLst>
              <a:ext uri="{FF2B5EF4-FFF2-40B4-BE49-F238E27FC236}">
                <a16:creationId xmlns:a16="http://schemas.microsoft.com/office/drawing/2014/main" id="{856F7EEA-98E2-409E-A21F-4720D51BC2B2}"/>
              </a:ext>
            </a:extLst>
          </p:cNvPr>
          <p:cNvSpPr>
            <a:spLocks noGrp="1"/>
          </p:cNvSpPr>
          <p:nvPr>
            <p:ph idx="1"/>
          </p:nvPr>
        </p:nvSpPr>
        <p:spPr>
          <a:xfrm>
            <a:off x="2152650" y="1454564"/>
            <a:ext cx="7886700" cy="4351338"/>
          </a:xfrm>
        </p:spPr>
        <p:txBody>
          <a:bodyPr>
            <a:normAutofit/>
          </a:bodyPr>
          <a:lstStyle/>
          <a:p>
            <a:pPr marL="0" indent="0">
              <a:buNone/>
            </a:pPr>
            <a:r>
              <a:rPr lang="en-US" b="1" dirty="0"/>
              <a:t>EFFECTIVNESS INDICATOR: CHALLENGING BEHAVIOR</a:t>
            </a:r>
          </a:p>
          <a:p>
            <a:pPr marL="0" indent="0">
              <a:buNone/>
            </a:pPr>
            <a:r>
              <a:rPr lang="en-US" b="1" dirty="0"/>
              <a:t>Prevention Strategies (limited in complexity)</a:t>
            </a:r>
            <a:endParaRPr lang="en-US" sz="1600" dirty="0"/>
          </a:p>
          <a:p>
            <a:pPr lvl="1"/>
            <a:r>
              <a:rPr lang="en-US" dirty="0"/>
              <a:t>Prevention strategies include knowing the antecedents and precursors and knowing strategies for helping a person redirect or de-stress before the actual behavior occurs.</a:t>
            </a:r>
          </a:p>
          <a:p>
            <a:pPr lvl="1"/>
            <a:r>
              <a:rPr lang="en-US" dirty="0"/>
              <a:t> It can also include outlining some reinforcement systems that might help encourage replacement or alternate behaviors. </a:t>
            </a:r>
          </a:p>
          <a:p>
            <a:pPr lvl="1"/>
            <a:r>
              <a:rPr lang="en-US" u="sng" dirty="0"/>
              <a:t>This should never include strategies related to limitation of community access, community monitoring, restriction of access to certain materials etc. This type of recommendation would be reserved for the Risk Management Plan if needed.</a:t>
            </a:r>
            <a:endParaRPr lang="en-US" sz="1400" dirty="0"/>
          </a:p>
        </p:txBody>
      </p:sp>
      <p:sp>
        <p:nvSpPr>
          <p:cNvPr id="4" name="Slide Number Placeholder 3">
            <a:extLst>
              <a:ext uri="{FF2B5EF4-FFF2-40B4-BE49-F238E27FC236}">
                <a16:creationId xmlns:a16="http://schemas.microsoft.com/office/drawing/2014/main" id="{DC2CE8A0-6F5B-424F-AB51-31EDFD3F1B30}"/>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432649-C702-446A-94E8-430721CDED06}" type="slidenum">
              <a:rPr lang="en-US" smtClean="0"/>
              <a:t>85</a:t>
            </a:fld>
            <a:endParaRPr lang="en-US" dirty="0"/>
          </a:p>
        </p:txBody>
      </p:sp>
    </p:spTree>
    <p:extLst>
      <p:ext uri="{BB962C8B-B14F-4D97-AF65-F5344CB8AC3E}">
        <p14:creationId xmlns:p14="http://schemas.microsoft.com/office/powerpoint/2010/main" val="315757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D2CC-46E5-416D-A074-D96E099BA189}"/>
              </a:ext>
            </a:extLst>
          </p:cNvPr>
          <p:cNvSpPr>
            <a:spLocks noGrp="1"/>
          </p:cNvSpPr>
          <p:nvPr>
            <p:ph type="title"/>
          </p:nvPr>
        </p:nvSpPr>
        <p:spPr/>
        <p:txBody>
          <a:bodyPr/>
          <a:lstStyle/>
          <a:p>
            <a:r>
              <a:rPr lang="en-US" dirty="0"/>
              <a:t>PBSP</a:t>
            </a:r>
          </a:p>
        </p:txBody>
      </p:sp>
      <p:sp>
        <p:nvSpPr>
          <p:cNvPr id="3" name="Content Placeholder 2">
            <a:extLst>
              <a:ext uri="{FF2B5EF4-FFF2-40B4-BE49-F238E27FC236}">
                <a16:creationId xmlns:a16="http://schemas.microsoft.com/office/drawing/2014/main" id="{856F7EEA-98E2-409E-A21F-4720D51BC2B2}"/>
              </a:ext>
            </a:extLst>
          </p:cNvPr>
          <p:cNvSpPr>
            <a:spLocks noGrp="1"/>
          </p:cNvSpPr>
          <p:nvPr>
            <p:ph idx="1"/>
          </p:nvPr>
        </p:nvSpPr>
        <p:spPr>
          <a:xfrm>
            <a:off x="2152650" y="1454564"/>
            <a:ext cx="7886700" cy="4351338"/>
          </a:xfrm>
        </p:spPr>
        <p:txBody>
          <a:bodyPr>
            <a:normAutofit/>
          </a:bodyPr>
          <a:lstStyle/>
          <a:p>
            <a:pPr marL="0" indent="0">
              <a:buNone/>
            </a:pPr>
            <a:r>
              <a:rPr lang="en-US" b="1" dirty="0"/>
              <a:t>EFFECTIVNESS INDICATOR: CHALLENGING BEHAVIOR</a:t>
            </a:r>
          </a:p>
          <a:p>
            <a:pPr marL="0" indent="0">
              <a:buNone/>
            </a:pPr>
            <a:r>
              <a:rPr lang="en-US" b="1" dirty="0"/>
              <a:t>Intervention Strategies (limited in complexity)</a:t>
            </a:r>
            <a:endParaRPr lang="en-US" sz="1600" dirty="0"/>
          </a:p>
          <a:p>
            <a:pPr lvl="1"/>
            <a:r>
              <a:rPr lang="en-US" dirty="0"/>
              <a:t>Intervention strategies outline what to do if the behavior is actively occurring. </a:t>
            </a:r>
          </a:p>
          <a:p>
            <a:pPr lvl="1"/>
            <a:r>
              <a:rPr lang="en-US" dirty="0"/>
              <a:t>For example: how to compose oneself to deal with agitation, how to approach the upset/distressed individual, how to redirect effectively. </a:t>
            </a:r>
          </a:p>
          <a:p>
            <a:pPr lvl="1"/>
            <a:r>
              <a:rPr lang="en-US" u="sng" dirty="0"/>
              <a:t>This would never include emergency physical restraint, law enforcement or other crisis level strategies – those recommendations are reserved for the Crisis Plan if needed.</a:t>
            </a:r>
            <a:endParaRPr lang="en-US" sz="1400" dirty="0"/>
          </a:p>
        </p:txBody>
      </p:sp>
      <p:sp>
        <p:nvSpPr>
          <p:cNvPr id="4" name="Slide Number Placeholder 3">
            <a:extLst>
              <a:ext uri="{FF2B5EF4-FFF2-40B4-BE49-F238E27FC236}">
                <a16:creationId xmlns:a16="http://schemas.microsoft.com/office/drawing/2014/main" id="{DC2CE8A0-6F5B-424F-AB51-31EDFD3F1B30}"/>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550B5D-31D1-4E97-B984-B9CFB1EDF39F}" type="slidenum">
              <a:rPr lang="en-US" smtClean="0"/>
              <a:t>86</a:t>
            </a:fld>
            <a:endParaRPr lang="en-US" dirty="0"/>
          </a:p>
        </p:txBody>
      </p:sp>
    </p:spTree>
    <p:extLst>
      <p:ext uri="{BB962C8B-B14F-4D97-AF65-F5344CB8AC3E}">
        <p14:creationId xmlns:p14="http://schemas.microsoft.com/office/powerpoint/2010/main" val="147443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D2CC-46E5-416D-A074-D96E099BA189}"/>
              </a:ext>
            </a:extLst>
          </p:cNvPr>
          <p:cNvSpPr>
            <a:spLocks noGrp="1"/>
          </p:cNvSpPr>
          <p:nvPr>
            <p:ph type="title"/>
          </p:nvPr>
        </p:nvSpPr>
        <p:spPr/>
        <p:txBody>
          <a:bodyPr/>
          <a:lstStyle/>
          <a:p>
            <a:r>
              <a:rPr lang="en-US" dirty="0"/>
              <a:t>PBSP</a:t>
            </a:r>
          </a:p>
        </p:txBody>
      </p:sp>
      <p:sp>
        <p:nvSpPr>
          <p:cNvPr id="3" name="Content Placeholder 2">
            <a:extLst>
              <a:ext uri="{FF2B5EF4-FFF2-40B4-BE49-F238E27FC236}">
                <a16:creationId xmlns:a16="http://schemas.microsoft.com/office/drawing/2014/main" id="{856F7EEA-98E2-409E-A21F-4720D51BC2B2}"/>
              </a:ext>
            </a:extLst>
          </p:cNvPr>
          <p:cNvSpPr>
            <a:spLocks noGrp="1"/>
          </p:cNvSpPr>
          <p:nvPr>
            <p:ph idx="1"/>
          </p:nvPr>
        </p:nvSpPr>
        <p:spPr>
          <a:xfrm>
            <a:off x="2152650" y="1454565"/>
            <a:ext cx="7886700" cy="4124601"/>
          </a:xfrm>
        </p:spPr>
        <p:txBody>
          <a:bodyPr>
            <a:normAutofit/>
          </a:bodyPr>
          <a:lstStyle/>
          <a:p>
            <a:pPr marL="0" indent="0">
              <a:buNone/>
            </a:pPr>
            <a:r>
              <a:rPr lang="en-US" b="1" dirty="0"/>
              <a:t>EFFECTIVNESS INDICATOR: CHALLENGING BEHAVIOR</a:t>
            </a:r>
          </a:p>
          <a:p>
            <a:pPr marL="0" indent="0">
              <a:buNone/>
            </a:pPr>
            <a:r>
              <a:rPr lang="en-US" b="1" dirty="0"/>
              <a:t>Integration of concepts from other Effectiveness Indicator areas</a:t>
            </a:r>
            <a:endParaRPr lang="en-US" sz="1600" dirty="0"/>
          </a:p>
          <a:p>
            <a:pPr lvl="1"/>
            <a:r>
              <a:rPr lang="en-US" dirty="0"/>
              <a:t>There should be some description of how skills, community integration, and team understanding mitigate or are impacted by challenging behavior</a:t>
            </a:r>
            <a:r>
              <a:rPr lang="en-US" b="1" dirty="0"/>
              <a:t>.</a:t>
            </a:r>
            <a:endParaRPr lang="en-US" sz="1400" dirty="0"/>
          </a:p>
        </p:txBody>
      </p:sp>
      <p:sp>
        <p:nvSpPr>
          <p:cNvPr id="4" name="Slide Number Placeholder 3">
            <a:extLst>
              <a:ext uri="{FF2B5EF4-FFF2-40B4-BE49-F238E27FC236}">
                <a16:creationId xmlns:a16="http://schemas.microsoft.com/office/drawing/2014/main" id="{DC2CE8A0-6F5B-424F-AB51-31EDFD3F1B30}"/>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F9C6A1-E1EF-4CCB-BE74-8A1E668CE056}" type="slidenum">
              <a:rPr lang="en-US" smtClean="0"/>
              <a:t>87</a:t>
            </a:fld>
            <a:endParaRPr lang="en-US" dirty="0"/>
          </a:p>
        </p:txBody>
      </p:sp>
    </p:spTree>
    <p:extLst>
      <p:ext uri="{BB962C8B-B14F-4D97-AF65-F5344CB8AC3E}">
        <p14:creationId xmlns:p14="http://schemas.microsoft.com/office/powerpoint/2010/main" val="296084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CF28C-8749-4964-90C8-42762EA046BD}"/>
              </a:ext>
            </a:extLst>
          </p:cNvPr>
          <p:cNvSpPr>
            <a:spLocks noGrp="1"/>
          </p:cNvSpPr>
          <p:nvPr>
            <p:ph type="title"/>
          </p:nvPr>
        </p:nvSpPr>
        <p:spPr/>
        <p:txBody>
          <a:bodyPr/>
          <a:lstStyle/>
          <a:p>
            <a:r>
              <a:rPr lang="en-US" dirty="0"/>
              <a:t>PBSP</a:t>
            </a:r>
          </a:p>
        </p:txBody>
      </p:sp>
      <p:sp>
        <p:nvSpPr>
          <p:cNvPr id="3" name="Content Placeholder 2">
            <a:extLst>
              <a:ext uri="{FF2B5EF4-FFF2-40B4-BE49-F238E27FC236}">
                <a16:creationId xmlns:a16="http://schemas.microsoft.com/office/drawing/2014/main" id="{22B31F5C-9A9E-408F-A5FD-836D727D4FF2}"/>
              </a:ext>
            </a:extLst>
          </p:cNvPr>
          <p:cNvSpPr>
            <a:spLocks noGrp="1"/>
          </p:cNvSpPr>
          <p:nvPr>
            <p:ph idx="1"/>
          </p:nvPr>
        </p:nvSpPr>
        <p:spPr/>
        <p:txBody>
          <a:bodyPr/>
          <a:lstStyle/>
          <a:p>
            <a:pPr marL="0" indent="0">
              <a:buNone/>
            </a:pPr>
            <a:r>
              <a:rPr lang="en-US" b="1" dirty="0"/>
              <a:t>EFFECTIVNESS INDICATOR: INTERDISCIPLINARY TEAM</a:t>
            </a:r>
            <a:endParaRPr lang="en-US" dirty="0"/>
          </a:p>
          <a:p>
            <a:pPr lvl="1"/>
            <a:r>
              <a:rPr lang="en-US" dirty="0"/>
              <a:t>The PBSP includes strategies for training and monitoring staff understanding of general and specific support elements. </a:t>
            </a:r>
          </a:p>
          <a:p>
            <a:pPr lvl="1"/>
            <a:r>
              <a:rPr lang="en-US" dirty="0"/>
              <a:t>The IDT holistic perspectives and understanding deficits identified in the PBSA are included with specific strategies for remediation.</a:t>
            </a:r>
          </a:p>
        </p:txBody>
      </p:sp>
      <p:sp>
        <p:nvSpPr>
          <p:cNvPr id="4" name="Slide Number Placeholder 3">
            <a:extLst>
              <a:ext uri="{FF2B5EF4-FFF2-40B4-BE49-F238E27FC236}">
                <a16:creationId xmlns:a16="http://schemas.microsoft.com/office/drawing/2014/main" id="{7909EE7F-B8BD-4D34-9F38-77057BBE9F72}"/>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290942-7CAF-4543-B1F4-501255A8A3AE}" type="slidenum">
              <a:rPr lang="en-US" smtClean="0"/>
              <a:t>88</a:t>
            </a:fld>
            <a:endParaRPr lang="en-US" dirty="0"/>
          </a:p>
        </p:txBody>
      </p:sp>
    </p:spTree>
    <p:extLst>
      <p:ext uri="{BB962C8B-B14F-4D97-AF65-F5344CB8AC3E}">
        <p14:creationId xmlns:p14="http://schemas.microsoft.com/office/powerpoint/2010/main" val="279489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CF28C-8749-4964-90C8-42762EA046BD}"/>
              </a:ext>
            </a:extLst>
          </p:cNvPr>
          <p:cNvSpPr>
            <a:spLocks noGrp="1"/>
          </p:cNvSpPr>
          <p:nvPr>
            <p:ph type="title"/>
          </p:nvPr>
        </p:nvSpPr>
        <p:spPr/>
        <p:txBody>
          <a:bodyPr/>
          <a:lstStyle/>
          <a:p>
            <a:r>
              <a:rPr lang="en-US" dirty="0"/>
              <a:t>PBSP</a:t>
            </a:r>
          </a:p>
        </p:txBody>
      </p:sp>
      <p:sp>
        <p:nvSpPr>
          <p:cNvPr id="3" name="Content Placeholder 2">
            <a:extLst>
              <a:ext uri="{FF2B5EF4-FFF2-40B4-BE49-F238E27FC236}">
                <a16:creationId xmlns:a16="http://schemas.microsoft.com/office/drawing/2014/main" id="{22B31F5C-9A9E-408F-A5FD-836D727D4FF2}"/>
              </a:ext>
            </a:extLst>
          </p:cNvPr>
          <p:cNvSpPr>
            <a:spLocks noGrp="1"/>
          </p:cNvSpPr>
          <p:nvPr>
            <p:ph idx="1"/>
          </p:nvPr>
        </p:nvSpPr>
        <p:spPr>
          <a:xfrm>
            <a:off x="2033381" y="1441312"/>
            <a:ext cx="7886700" cy="4351338"/>
          </a:xfrm>
        </p:spPr>
        <p:txBody>
          <a:bodyPr>
            <a:normAutofit/>
          </a:bodyPr>
          <a:lstStyle/>
          <a:p>
            <a:pPr marL="0" indent="0">
              <a:buNone/>
            </a:pPr>
            <a:r>
              <a:rPr lang="en-US" b="1" dirty="0"/>
              <a:t>EFFECTIVNESS INDICATOR: INTERDISCIPLINARY TEAM</a:t>
            </a:r>
            <a:endParaRPr lang="en-US" dirty="0"/>
          </a:p>
          <a:p>
            <a:pPr marL="0" indent="0">
              <a:buNone/>
            </a:pPr>
            <a:r>
              <a:rPr lang="en-US" b="1" dirty="0"/>
              <a:t>Training Strategies/Recommendations</a:t>
            </a:r>
            <a:endParaRPr lang="en-US" sz="1600" dirty="0"/>
          </a:p>
          <a:p>
            <a:pPr lvl="1"/>
            <a:r>
              <a:rPr lang="en-US" dirty="0"/>
              <a:t>Try to be specific about the team’s capacity and what they (mainly DSP) will need to build a sustainable capacity that does not rely on the BSC.</a:t>
            </a:r>
          </a:p>
          <a:p>
            <a:pPr marL="0" indent="0">
              <a:buNone/>
            </a:pPr>
            <a:r>
              <a:rPr lang="en-US" b="1" dirty="0"/>
              <a:t>IDT Perspectives and ideas for development/remediation</a:t>
            </a:r>
            <a:endParaRPr lang="en-US" sz="1600" dirty="0"/>
          </a:p>
          <a:p>
            <a:pPr lvl="1"/>
            <a:r>
              <a:rPr lang="en-US" dirty="0"/>
              <a:t>The BSC is encouraged to highlight or describe any barriers/training needs that may impact plan implementation/understanding.</a:t>
            </a:r>
            <a:endParaRPr lang="en-US" sz="1400" dirty="0"/>
          </a:p>
        </p:txBody>
      </p:sp>
      <p:sp>
        <p:nvSpPr>
          <p:cNvPr id="4" name="Slide Number Placeholder 3">
            <a:extLst>
              <a:ext uri="{FF2B5EF4-FFF2-40B4-BE49-F238E27FC236}">
                <a16:creationId xmlns:a16="http://schemas.microsoft.com/office/drawing/2014/main" id="{7909EE7F-B8BD-4D34-9F38-77057BBE9F72}"/>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AAD50B-655C-418D-BC87-511F8FDF3A9E}" type="slidenum">
              <a:rPr lang="en-US" smtClean="0"/>
              <a:t>89</a:t>
            </a:fld>
            <a:endParaRPr lang="en-US" dirty="0"/>
          </a:p>
        </p:txBody>
      </p:sp>
    </p:spTree>
    <p:extLst>
      <p:ext uri="{BB962C8B-B14F-4D97-AF65-F5344CB8AC3E}">
        <p14:creationId xmlns:p14="http://schemas.microsoft.com/office/powerpoint/2010/main" val="153014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3764D-4787-4FE1-AB8B-E6E26490579D}"/>
              </a:ext>
            </a:extLst>
          </p:cNvPr>
          <p:cNvSpPr>
            <a:spLocks noGrp="1"/>
          </p:cNvSpPr>
          <p:nvPr>
            <p:ph type="title"/>
          </p:nvPr>
        </p:nvSpPr>
        <p:spPr/>
        <p:txBody>
          <a:bodyPr/>
          <a:lstStyle/>
          <a:p>
            <a:r>
              <a:rPr lang="en-US" dirty="0"/>
              <a:t>What is BBS?</a:t>
            </a:r>
          </a:p>
        </p:txBody>
      </p:sp>
      <p:sp>
        <p:nvSpPr>
          <p:cNvPr id="11267" name="Content Placeholder 2">
            <a:extLst>
              <a:ext uri="{FF2B5EF4-FFF2-40B4-BE49-F238E27FC236}">
                <a16:creationId xmlns:a16="http://schemas.microsoft.com/office/drawing/2014/main" id="{C14CA4D6-3FF9-4A5B-9272-05455BF36FF8}"/>
              </a:ext>
            </a:extLst>
          </p:cNvPr>
          <p:cNvSpPr>
            <a:spLocks noGrp="1" noChangeArrowheads="1"/>
          </p:cNvSpPr>
          <p:nvPr>
            <p:ph idx="1"/>
          </p:nvPr>
        </p:nvSpPr>
        <p:spPr>
          <a:xfrm>
            <a:off x="2046633" y="1348547"/>
            <a:ext cx="7886700" cy="4351338"/>
          </a:xfrm>
        </p:spPr>
        <p:txBody>
          <a:bodyPr>
            <a:normAutofit fontScale="85000" lnSpcReduction="20000"/>
          </a:bodyPr>
          <a:lstStyle/>
          <a:p>
            <a:endParaRPr lang="en-US" dirty="0"/>
          </a:p>
          <a:p>
            <a:r>
              <a:rPr lang="en-US" dirty="0"/>
              <a:t>BBS is a statewide office of the Developmental Disabilities Supports Division under the New Mexico Department of Health.</a:t>
            </a:r>
          </a:p>
          <a:p>
            <a:endParaRPr lang="en-US" dirty="0"/>
          </a:p>
          <a:p>
            <a:r>
              <a:rPr lang="en-US" dirty="0"/>
              <a:t>Oversees several services/programs on the New Mexico Developmental Disabilities Waiver (DD Waiver).</a:t>
            </a:r>
          </a:p>
          <a:p>
            <a:pPr lvl="1"/>
            <a:r>
              <a:rPr lang="ja-JP" altLang="en-US" dirty="0"/>
              <a:t>‘</a:t>
            </a:r>
            <a:r>
              <a:rPr lang="en-US" altLang="ja-JP" dirty="0"/>
              <a:t>The Waiver</a:t>
            </a:r>
            <a:r>
              <a:rPr lang="ja-JP" altLang="en-US" dirty="0"/>
              <a:t>’</a:t>
            </a:r>
            <a:r>
              <a:rPr lang="en-US" altLang="ja-JP" dirty="0"/>
              <a:t> waives institutional placement in favor of community-based services</a:t>
            </a:r>
          </a:p>
          <a:p>
            <a:pPr marL="457200" lvl="1" indent="0">
              <a:buNone/>
            </a:pPr>
            <a:endParaRPr lang="en-US" altLang="ja-JP" dirty="0"/>
          </a:p>
          <a:p>
            <a:r>
              <a:rPr lang="en-US" dirty="0"/>
              <a:t>In General: BBS provides oversight, direction, support, and assistance from the perspective of Positive Behavior Supports.</a:t>
            </a:r>
          </a:p>
          <a:p>
            <a:pPr lvl="1"/>
            <a:r>
              <a:rPr lang="en-US" dirty="0"/>
              <a:t>Trainings, examples, systems-level organization;</a:t>
            </a:r>
          </a:p>
          <a:p>
            <a:pPr lvl="1"/>
            <a:r>
              <a:rPr lang="en-US" dirty="0"/>
              <a:t>We prefer voluntary but have the option of more direct actions;</a:t>
            </a:r>
          </a:p>
          <a:p>
            <a:pPr lvl="1"/>
            <a:r>
              <a:rPr lang="en-US" dirty="0"/>
              <a:t>Direct support in team or </a:t>
            </a:r>
            <a:r>
              <a:rPr lang="en-US" altLang="ja-JP" dirty="0"/>
              <a:t>on-site</a:t>
            </a:r>
            <a:r>
              <a:rPr lang="ja-JP" altLang="en-US" dirty="0"/>
              <a:t> </a:t>
            </a:r>
            <a:r>
              <a:rPr lang="en-US" altLang="ja-JP" dirty="0"/>
              <a:t>settings;</a:t>
            </a:r>
          </a:p>
          <a:p>
            <a:pPr lvl="1"/>
            <a:r>
              <a:rPr lang="en-US" dirty="0"/>
              <a:t>Feedback and guidance on written materials.</a:t>
            </a:r>
          </a:p>
          <a:p>
            <a:pPr lvl="1"/>
            <a:endParaRPr lang="en-US" dirty="0"/>
          </a:p>
          <a:p>
            <a:endParaRPr lang="en-US" dirty="0"/>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4B2BB-84A1-4037-982B-8C1502AC8602}"/>
              </a:ext>
            </a:extLst>
          </p:cNvPr>
          <p:cNvSpPr>
            <a:spLocks noGrp="1"/>
          </p:cNvSpPr>
          <p:nvPr>
            <p:ph type="title"/>
          </p:nvPr>
        </p:nvSpPr>
        <p:spPr/>
        <p:txBody>
          <a:bodyPr/>
          <a:lstStyle/>
          <a:p>
            <a:r>
              <a:rPr lang="en-US" dirty="0"/>
              <a:t>PBSP</a:t>
            </a:r>
          </a:p>
        </p:txBody>
      </p:sp>
      <p:sp>
        <p:nvSpPr>
          <p:cNvPr id="3" name="Content Placeholder 2">
            <a:extLst>
              <a:ext uri="{FF2B5EF4-FFF2-40B4-BE49-F238E27FC236}">
                <a16:creationId xmlns:a16="http://schemas.microsoft.com/office/drawing/2014/main" id="{0F4E58E0-2513-4B66-9793-75309A9E6A3D}"/>
              </a:ext>
            </a:extLst>
          </p:cNvPr>
          <p:cNvSpPr>
            <a:spLocks noGrp="1"/>
          </p:cNvSpPr>
          <p:nvPr>
            <p:ph idx="1"/>
          </p:nvPr>
        </p:nvSpPr>
        <p:spPr/>
        <p:txBody>
          <a:bodyPr/>
          <a:lstStyle/>
          <a:p>
            <a:pPr marL="0" indent="0">
              <a:buNone/>
            </a:pPr>
            <a:r>
              <a:rPr lang="en-US" b="1" dirty="0"/>
              <a:t>PBSP MONITORING</a:t>
            </a:r>
            <a:endParaRPr lang="en-US" dirty="0"/>
          </a:p>
          <a:p>
            <a:r>
              <a:rPr lang="en-US" dirty="0"/>
              <a:t>The BSC is responsible for describing how the implementation and effectiveness of the PBSP will be monitored. This includes describing essential training requirements for staff, data collection methods, analysis protocols, fadeout recommendations, and timelines. Criteria regarding PBSP amendments or discontinuation will be included as well.</a:t>
            </a:r>
          </a:p>
          <a:p>
            <a:endParaRPr lang="en-US" dirty="0"/>
          </a:p>
        </p:txBody>
      </p:sp>
      <p:sp>
        <p:nvSpPr>
          <p:cNvPr id="4" name="Slide Number Placeholder 3">
            <a:extLst>
              <a:ext uri="{FF2B5EF4-FFF2-40B4-BE49-F238E27FC236}">
                <a16:creationId xmlns:a16="http://schemas.microsoft.com/office/drawing/2014/main" id="{835AD9BA-7B08-4C7E-BFA8-59AB087780CB}"/>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CBEC38-C46F-4792-A010-1BDA262FB176}" type="slidenum">
              <a:rPr lang="en-US" smtClean="0"/>
              <a:t>90</a:t>
            </a:fld>
            <a:endParaRPr lang="en-US" dirty="0"/>
          </a:p>
        </p:txBody>
      </p:sp>
    </p:spTree>
    <p:extLst>
      <p:ext uri="{BB962C8B-B14F-4D97-AF65-F5344CB8AC3E}">
        <p14:creationId xmlns:p14="http://schemas.microsoft.com/office/powerpoint/2010/main" val="139426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4B2BB-84A1-4037-982B-8C1502AC8602}"/>
              </a:ext>
            </a:extLst>
          </p:cNvPr>
          <p:cNvSpPr>
            <a:spLocks noGrp="1"/>
          </p:cNvSpPr>
          <p:nvPr>
            <p:ph type="title"/>
          </p:nvPr>
        </p:nvSpPr>
        <p:spPr/>
        <p:txBody>
          <a:bodyPr/>
          <a:lstStyle/>
          <a:p>
            <a:r>
              <a:rPr lang="en-US" dirty="0"/>
              <a:t>PBSP</a:t>
            </a:r>
          </a:p>
        </p:txBody>
      </p:sp>
      <p:sp>
        <p:nvSpPr>
          <p:cNvPr id="3" name="Content Placeholder 2">
            <a:extLst>
              <a:ext uri="{FF2B5EF4-FFF2-40B4-BE49-F238E27FC236}">
                <a16:creationId xmlns:a16="http://schemas.microsoft.com/office/drawing/2014/main" id="{0F4E58E0-2513-4B66-9793-75309A9E6A3D}"/>
              </a:ext>
            </a:extLst>
          </p:cNvPr>
          <p:cNvSpPr>
            <a:spLocks noGrp="1"/>
          </p:cNvSpPr>
          <p:nvPr>
            <p:ph idx="1"/>
          </p:nvPr>
        </p:nvSpPr>
        <p:spPr>
          <a:xfrm>
            <a:off x="2046633" y="1467816"/>
            <a:ext cx="7886700" cy="4351338"/>
          </a:xfrm>
        </p:spPr>
        <p:txBody>
          <a:bodyPr>
            <a:normAutofit fontScale="92500" lnSpcReduction="10000"/>
          </a:bodyPr>
          <a:lstStyle/>
          <a:p>
            <a:pPr marL="0" indent="0">
              <a:buNone/>
            </a:pPr>
            <a:r>
              <a:rPr lang="en-US" b="1" dirty="0"/>
              <a:t>PBSP MONITORING</a:t>
            </a:r>
            <a:endParaRPr lang="en-US" dirty="0"/>
          </a:p>
          <a:p>
            <a:pPr marL="0" indent="0">
              <a:buNone/>
            </a:pPr>
            <a:r>
              <a:rPr lang="en-US" b="1" dirty="0"/>
              <a:t>Strategies for monitoring implementation (training, data collection)</a:t>
            </a:r>
            <a:endParaRPr lang="en-US" sz="1600" dirty="0"/>
          </a:p>
          <a:p>
            <a:r>
              <a:rPr lang="en-US" dirty="0"/>
              <a:t>Are the strategies and recommendations being implemented? Do DSP understand the spirit of the plan? Are proactive and reactive strategies happening appropriately and consistently? This section should be a specific discussion of training needs and how monitoring is taking place in multiple settings.</a:t>
            </a:r>
            <a:endParaRPr lang="en-US" sz="1800" dirty="0"/>
          </a:p>
          <a:p>
            <a:pPr marL="0" indent="0">
              <a:buNone/>
            </a:pPr>
            <a:r>
              <a:rPr lang="en-US" b="1" dirty="0"/>
              <a:t>Strategies for monitoring effectiveness (analysis protocols, fadeout considerations, timelines, discontinuation)</a:t>
            </a:r>
            <a:endParaRPr lang="en-US" sz="1600" dirty="0"/>
          </a:p>
          <a:p>
            <a:r>
              <a:rPr lang="en-US" dirty="0"/>
              <a:t>Is the plan working? Is the individual experiencing an increase in access to the community? The acquisition of new skills? A reduction in challenging behavior? Is the team better equipped to manage challenges in the context of enhancing the individual’s life? This section contains the definitions to these ideas and answers to these questions.</a:t>
            </a:r>
            <a:endParaRPr lang="en-US" sz="1800" dirty="0"/>
          </a:p>
          <a:p>
            <a:endParaRPr lang="en-US" dirty="0"/>
          </a:p>
        </p:txBody>
      </p:sp>
      <p:sp>
        <p:nvSpPr>
          <p:cNvPr id="4" name="Slide Number Placeholder 3">
            <a:extLst>
              <a:ext uri="{FF2B5EF4-FFF2-40B4-BE49-F238E27FC236}">
                <a16:creationId xmlns:a16="http://schemas.microsoft.com/office/drawing/2014/main" id="{835AD9BA-7B08-4C7E-BFA8-59AB087780CB}"/>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558A71-2C9A-4908-8C44-3591FE049EBB}" type="slidenum">
              <a:rPr lang="en-US" smtClean="0"/>
              <a:t>91</a:t>
            </a:fld>
            <a:endParaRPr lang="en-US" dirty="0"/>
          </a:p>
        </p:txBody>
      </p:sp>
    </p:spTree>
    <p:extLst>
      <p:ext uri="{BB962C8B-B14F-4D97-AF65-F5344CB8AC3E}">
        <p14:creationId xmlns:p14="http://schemas.microsoft.com/office/powerpoint/2010/main" val="382510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E5E2B-9900-4552-A30E-1E20A0FB41FC}"/>
              </a:ext>
            </a:extLst>
          </p:cNvPr>
          <p:cNvSpPr>
            <a:spLocks noGrp="1"/>
          </p:cNvSpPr>
          <p:nvPr>
            <p:ph type="title"/>
          </p:nvPr>
        </p:nvSpPr>
        <p:spPr/>
        <p:txBody>
          <a:bodyPr/>
          <a:lstStyle/>
          <a:p>
            <a:r>
              <a:rPr lang="en-US" dirty="0"/>
              <a:t>Review </a:t>
            </a:r>
          </a:p>
        </p:txBody>
      </p:sp>
      <p:sp>
        <p:nvSpPr>
          <p:cNvPr id="3" name="Content Placeholder 2">
            <a:extLst>
              <a:ext uri="{FF2B5EF4-FFF2-40B4-BE49-F238E27FC236}">
                <a16:creationId xmlns:a16="http://schemas.microsoft.com/office/drawing/2014/main" id="{9DB39CDE-AC43-4042-90B8-2CB3F0A7D73A}"/>
              </a:ext>
            </a:extLst>
          </p:cNvPr>
          <p:cNvSpPr>
            <a:spLocks noGrp="1"/>
          </p:cNvSpPr>
          <p:nvPr>
            <p:ph idx="1"/>
          </p:nvPr>
        </p:nvSpPr>
        <p:spPr>
          <a:xfrm>
            <a:off x="1967119" y="1454564"/>
            <a:ext cx="7886700" cy="4376393"/>
          </a:xfrm>
        </p:spPr>
        <p:txBody>
          <a:bodyPr/>
          <a:lstStyle/>
          <a:p>
            <a:pPr marL="0" indent="0">
              <a:buNone/>
            </a:pPr>
            <a:r>
              <a:rPr lang="en-US" dirty="0"/>
              <a:t>What is the Positive Behavior Support Plan (PBSP)?</a:t>
            </a:r>
          </a:p>
          <a:p>
            <a:pPr marL="514350" indent="-514350">
              <a:buFont typeface="+mj-lt"/>
              <a:buAutoNum type="alphaLcPeriod"/>
            </a:pPr>
            <a:r>
              <a:rPr lang="en-US" dirty="0"/>
              <a:t>A document that contains guidelines, suggestions, frameworks and instructions that support the individual. </a:t>
            </a:r>
          </a:p>
          <a:p>
            <a:pPr marL="514350" indent="-514350">
              <a:buFont typeface="+mj-lt"/>
              <a:buAutoNum type="alphaLcPeriod"/>
            </a:pPr>
            <a:r>
              <a:rPr lang="en-US" dirty="0"/>
              <a:t>A document that is focused on methods to make progress on Effectiveness Indicator goals.</a:t>
            </a:r>
          </a:p>
          <a:p>
            <a:pPr marL="514350" indent="-514350">
              <a:buFont typeface="+mj-lt"/>
              <a:buAutoNum type="alphaLcPeriod"/>
            </a:pPr>
            <a:r>
              <a:rPr lang="en-US" dirty="0"/>
              <a:t>A plan to fix the persons behavior.</a:t>
            </a:r>
          </a:p>
          <a:p>
            <a:pPr marL="514350" indent="-514350">
              <a:buFont typeface="+mj-lt"/>
              <a:buAutoNum type="alphaLcPeriod"/>
            </a:pPr>
            <a:r>
              <a:rPr lang="en-US" dirty="0"/>
              <a:t>Both A &amp; B</a:t>
            </a:r>
          </a:p>
          <a:p>
            <a:pPr marL="514350" indent="-514350">
              <a:buFont typeface="+mj-lt"/>
              <a:buAutoNum type="alphaLcPeriod"/>
            </a:pPr>
            <a:endParaRPr lang="en-US" dirty="0"/>
          </a:p>
        </p:txBody>
      </p:sp>
      <p:sp>
        <p:nvSpPr>
          <p:cNvPr id="4" name="Slide Number Placeholder 3">
            <a:extLst>
              <a:ext uri="{FF2B5EF4-FFF2-40B4-BE49-F238E27FC236}">
                <a16:creationId xmlns:a16="http://schemas.microsoft.com/office/drawing/2014/main" id="{A19DE6DD-53B1-44CA-8936-8DCBF795B28D}"/>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5BA073-2489-467A-A9D6-4744997C8E1C}" type="slidenum">
              <a:rPr lang="en-US" smtClean="0"/>
              <a:t>92</a:t>
            </a:fld>
            <a:endParaRPr lang="en-US" dirty="0"/>
          </a:p>
        </p:txBody>
      </p:sp>
    </p:spTree>
    <p:extLst>
      <p:ext uri="{BB962C8B-B14F-4D97-AF65-F5344CB8AC3E}">
        <p14:creationId xmlns:p14="http://schemas.microsoft.com/office/powerpoint/2010/main" val="180089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E5E2B-9900-4552-A30E-1E20A0FB41FC}"/>
              </a:ext>
            </a:extLst>
          </p:cNvPr>
          <p:cNvSpPr>
            <a:spLocks noGrp="1"/>
          </p:cNvSpPr>
          <p:nvPr>
            <p:ph type="title"/>
          </p:nvPr>
        </p:nvSpPr>
        <p:spPr/>
        <p:txBody>
          <a:bodyPr/>
          <a:lstStyle/>
          <a:p>
            <a:r>
              <a:rPr lang="en-US" dirty="0"/>
              <a:t>Review </a:t>
            </a:r>
          </a:p>
        </p:txBody>
      </p:sp>
      <p:sp>
        <p:nvSpPr>
          <p:cNvPr id="3" name="Content Placeholder 2">
            <a:extLst>
              <a:ext uri="{FF2B5EF4-FFF2-40B4-BE49-F238E27FC236}">
                <a16:creationId xmlns:a16="http://schemas.microsoft.com/office/drawing/2014/main" id="{9DB39CDE-AC43-4042-90B8-2CB3F0A7D73A}"/>
              </a:ext>
            </a:extLst>
          </p:cNvPr>
          <p:cNvSpPr>
            <a:spLocks noGrp="1"/>
          </p:cNvSpPr>
          <p:nvPr>
            <p:ph idx="1"/>
          </p:nvPr>
        </p:nvSpPr>
        <p:spPr>
          <a:xfrm>
            <a:off x="1967119" y="1454564"/>
            <a:ext cx="7886700" cy="4351338"/>
          </a:xfrm>
        </p:spPr>
        <p:txBody>
          <a:bodyPr/>
          <a:lstStyle/>
          <a:p>
            <a:pPr marL="0" indent="0">
              <a:buNone/>
            </a:pPr>
            <a:r>
              <a:rPr lang="en-US" dirty="0"/>
              <a:t>What do we use Positive Behavior Support Plan (PBSP)? </a:t>
            </a:r>
          </a:p>
          <a:p>
            <a:pPr marL="514350" indent="-514350">
              <a:buFont typeface="+mj-lt"/>
              <a:buAutoNum type="alphaLcPeriod"/>
            </a:pPr>
            <a:r>
              <a:rPr lang="en-US" dirty="0"/>
              <a:t>Provides a written record of support strategies that are incorporated in the four effectiveness indicators.</a:t>
            </a:r>
          </a:p>
          <a:p>
            <a:pPr marL="514350" indent="-514350">
              <a:buFont typeface="+mj-lt"/>
              <a:buAutoNum type="alphaLcPeriod"/>
            </a:pPr>
            <a:r>
              <a:rPr lang="en-US" dirty="0"/>
              <a:t>Holds providers accountable for following a certain set of support actions.</a:t>
            </a:r>
          </a:p>
          <a:p>
            <a:pPr marL="514350" indent="-514350">
              <a:buFont typeface="+mj-lt"/>
              <a:buAutoNum type="alphaLcPeriod"/>
            </a:pPr>
            <a:r>
              <a:rPr lang="en-US" dirty="0"/>
              <a:t>Includes input from all interested parties.</a:t>
            </a:r>
          </a:p>
          <a:p>
            <a:pPr marL="514350" indent="-514350">
              <a:buFont typeface="+mj-lt"/>
              <a:buAutoNum type="alphaLcPeriod"/>
            </a:pPr>
            <a:r>
              <a:rPr lang="en-US" dirty="0"/>
              <a:t>All of the above.</a:t>
            </a:r>
          </a:p>
          <a:p>
            <a:pPr marL="514350" indent="-514350">
              <a:buFont typeface="+mj-lt"/>
              <a:buAutoNum type="alphaLcPeriod"/>
            </a:pPr>
            <a:endParaRPr lang="en-US" dirty="0"/>
          </a:p>
        </p:txBody>
      </p:sp>
      <p:sp>
        <p:nvSpPr>
          <p:cNvPr id="4" name="Slide Number Placeholder 3">
            <a:extLst>
              <a:ext uri="{FF2B5EF4-FFF2-40B4-BE49-F238E27FC236}">
                <a16:creationId xmlns:a16="http://schemas.microsoft.com/office/drawing/2014/main" id="{A19DE6DD-53B1-44CA-8936-8DCBF795B28D}"/>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CAE7D1-BD9E-45C0-9EB8-B0314C6E53F6}" type="slidenum">
              <a:rPr lang="en-US" smtClean="0"/>
              <a:t>93</a:t>
            </a:fld>
            <a:endParaRPr lang="en-US" dirty="0"/>
          </a:p>
        </p:txBody>
      </p:sp>
    </p:spTree>
    <p:extLst>
      <p:ext uri="{BB962C8B-B14F-4D97-AF65-F5344CB8AC3E}">
        <p14:creationId xmlns:p14="http://schemas.microsoft.com/office/powerpoint/2010/main" val="356382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41FDF-EAD0-4755-BADE-996E27A631CF}"/>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F7C0AD1F-FED8-44D7-8804-29D03858C3E7}"/>
              </a:ext>
            </a:extLst>
          </p:cNvPr>
          <p:cNvSpPr>
            <a:spLocks noGrp="1"/>
          </p:cNvSpPr>
          <p:nvPr>
            <p:ph idx="1"/>
          </p:nvPr>
        </p:nvSpPr>
        <p:spPr>
          <a:xfrm>
            <a:off x="1948070" y="1364975"/>
            <a:ext cx="8091280" cy="4811989"/>
          </a:xfrm>
        </p:spPr>
        <p:txBody>
          <a:bodyPr>
            <a:normAutofit fontScale="92500" lnSpcReduction="10000"/>
          </a:bodyPr>
          <a:lstStyle/>
          <a:p>
            <a:pPr marL="0" indent="0">
              <a:buNone/>
            </a:pPr>
            <a:r>
              <a:rPr lang="en-US" sz="2600" dirty="0"/>
              <a:t>What are the four essential functions of The Positive Supports Plan (PBSP)?</a:t>
            </a:r>
          </a:p>
          <a:p>
            <a:pPr marL="514350" indent="-514350">
              <a:buFont typeface="+mj-lt"/>
              <a:buAutoNum type="alphaLcPeriod"/>
            </a:pPr>
            <a:r>
              <a:rPr lang="en-US" sz="2600" dirty="0"/>
              <a:t>Identify Positive Behaviors which enhance a supported individual’s </a:t>
            </a:r>
            <a:r>
              <a:rPr lang="en-US" sz="2600" b="1" u="sng" dirty="0"/>
              <a:t>Quality of Life </a:t>
            </a:r>
            <a:r>
              <a:rPr lang="en-US" sz="2600" dirty="0"/>
              <a:t>and have a positive impact on relevant </a:t>
            </a:r>
            <a:r>
              <a:rPr lang="en-US" sz="2600" b="1" u="sng" dirty="0"/>
              <a:t>Effectiveness Indicators</a:t>
            </a:r>
            <a:r>
              <a:rPr lang="en-US" sz="2600" dirty="0"/>
              <a:t>.</a:t>
            </a:r>
          </a:p>
          <a:p>
            <a:pPr marL="514350" indent="-514350">
              <a:buFont typeface="+mj-lt"/>
              <a:buAutoNum type="alphaLcPeriod"/>
            </a:pPr>
            <a:r>
              <a:rPr lang="en-US" sz="2600" dirty="0"/>
              <a:t>Guide the </a:t>
            </a:r>
            <a:r>
              <a:rPr lang="en-US" sz="2600" b="1" u="sng" dirty="0"/>
              <a:t>IDT</a:t>
            </a:r>
            <a:r>
              <a:rPr lang="en-US" sz="2600" dirty="0"/>
              <a:t> with recommendations for increasing the likelihood and opportunity the supported individual has for learning, refining, and using </a:t>
            </a:r>
            <a:r>
              <a:rPr lang="en-US" sz="2600" b="1" u="sng" dirty="0"/>
              <a:t>Positive Behavior</a:t>
            </a:r>
            <a:r>
              <a:rPr lang="en-US" sz="2600" dirty="0"/>
              <a:t>. </a:t>
            </a:r>
          </a:p>
          <a:p>
            <a:pPr marL="514350" indent="-514350">
              <a:buFont typeface="+mj-lt"/>
              <a:buAutoNum type="alphaLcPeriod"/>
            </a:pPr>
            <a:r>
              <a:rPr lang="en-US" sz="2600" dirty="0"/>
              <a:t>Provide specific prevention and intervention </a:t>
            </a:r>
            <a:r>
              <a:rPr lang="en-US" sz="2600" b="1" u="sng" dirty="0"/>
              <a:t>Strategies</a:t>
            </a:r>
            <a:r>
              <a:rPr lang="en-US" sz="2600" dirty="0"/>
              <a:t> for staff to address </a:t>
            </a:r>
            <a:r>
              <a:rPr lang="en-US" sz="2600" b="1" u="sng" dirty="0"/>
              <a:t>Challenging Behavior</a:t>
            </a:r>
            <a:r>
              <a:rPr lang="en-US" sz="2600" dirty="0"/>
              <a:t>. </a:t>
            </a:r>
          </a:p>
          <a:p>
            <a:pPr marL="514350" indent="-514350">
              <a:buFont typeface="+mj-lt"/>
              <a:buAutoNum type="alphaLcPeriod"/>
            </a:pPr>
            <a:r>
              <a:rPr lang="en-US" sz="2600" dirty="0"/>
              <a:t>Provide a framework within which the </a:t>
            </a:r>
            <a:r>
              <a:rPr lang="en-US" sz="2600" b="1" u="sng" dirty="0"/>
              <a:t>IDT</a:t>
            </a:r>
            <a:r>
              <a:rPr lang="en-US" sz="2600" dirty="0"/>
              <a:t> continuously refines their understanding of critical support considerations for the </a:t>
            </a:r>
            <a:r>
              <a:rPr lang="en-US" sz="2600" b="1" u="sng" dirty="0"/>
              <a:t>Individual</a:t>
            </a:r>
            <a:r>
              <a:rPr lang="en-US" sz="2600" dirty="0"/>
              <a:t>. </a:t>
            </a:r>
          </a:p>
          <a:p>
            <a:endParaRPr lang="en-US" dirty="0"/>
          </a:p>
        </p:txBody>
      </p:sp>
      <p:sp>
        <p:nvSpPr>
          <p:cNvPr id="4" name="Slide Number Placeholder 3">
            <a:extLst>
              <a:ext uri="{FF2B5EF4-FFF2-40B4-BE49-F238E27FC236}">
                <a16:creationId xmlns:a16="http://schemas.microsoft.com/office/drawing/2014/main" id="{6EE6FB5D-BB4A-48AB-BF86-DE29387C3185}"/>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3BD7CB-6831-41B4-8AFB-B902C9FEB447}" type="slidenum">
              <a:rPr lang="en-US" smtClean="0"/>
              <a:t>94</a:t>
            </a:fld>
            <a:endParaRPr lang="en-US" dirty="0"/>
          </a:p>
        </p:txBody>
      </p:sp>
    </p:spTree>
    <p:extLst>
      <p:ext uri="{BB962C8B-B14F-4D97-AF65-F5344CB8AC3E}">
        <p14:creationId xmlns:p14="http://schemas.microsoft.com/office/powerpoint/2010/main" val="212364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A8CDED1-3352-4277-A672-28CA5BC876F0}"/>
              </a:ext>
            </a:extLst>
          </p:cNvPr>
          <p:cNvSpPr>
            <a:spLocks noGrp="1"/>
          </p:cNvSpPr>
          <p:nvPr>
            <p:ph idx="1"/>
          </p:nvPr>
        </p:nvSpPr>
        <p:spPr>
          <a:xfrm>
            <a:off x="2152650" y="692511"/>
            <a:ext cx="7886700" cy="4351338"/>
          </a:xfrm>
        </p:spPr>
        <p:txBody>
          <a:bodyPr/>
          <a:lstStyle/>
          <a:p>
            <a:pPr algn="ctr"/>
            <a:endParaRPr lang="en-US" b="1" u="sng" dirty="0">
              <a:solidFill>
                <a:srgbClr val="000000"/>
              </a:solidFill>
            </a:endParaRPr>
          </a:p>
          <a:p>
            <a:pPr marL="0" indent="0" algn="ctr">
              <a:buNone/>
            </a:pPr>
            <a:r>
              <a:rPr lang="en-US" b="1" dirty="0">
                <a:solidFill>
                  <a:srgbClr val="000000"/>
                </a:solidFill>
              </a:rPr>
              <a:t>THE BEHAVIOR CRISIS INTERVENTION PLAN (BCIP)</a:t>
            </a:r>
          </a:p>
          <a:p>
            <a:endParaRPr lang="en-US" dirty="0"/>
          </a:p>
        </p:txBody>
      </p:sp>
    </p:spTree>
    <p:extLst>
      <p:ext uri="{BB962C8B-B14F-4D97-AF65-F5344CB8AC3E}">
        <p14:creationId xmlns:p14="http://schemas.microsoft.com/office/powerpoint/2010/main" val="143807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BCIP - The Behavioral Crisis Intervention Plan</a:t>
            </a:r>
            <a:br>
              <a:rPr lang="en-US" dirty="0"/>
            </a:br>
            <a:r>
              <a:rPr lang="en-US" dirty="0"/>
              <a:t>What is it and why do we do it?</a:t>
            </a:r>
          </a:p>
        </p:txBody>
      </p:sp>
      <p:sp>
        <p:nvSpPr>
          <p:cNvPr id="3" name="Content Placeholder 2"/>
          <p:cNvSpPr>
            <a:spLocks noGrp="1"/>
          </p:cNvSpPr>
          <p:nvPr>
            <p:ph idx="1"/>
          </p:nvPr>
        </p:nvSpPr>
        <p:spPr>
          <a:xfrm>
            <a:off x="2152650" y="1825625"/>
            <a:ext cx="7985263" cy="3912566"/>
          </a:xfrm>
        </p:spPr>
        <p:txBody>
          <a:bodyPr>
            <a:normAutofit/>
          </a:bodyPr>
          <a:lstStyle/>
          <a:p>
            <a:pPr marL="0" indent="0">
              <a:buNone/>
            </a:pPr>
            <a:r>
              <a:rPr lang="en-US" dirty="0"/>
              <a:t>What is it?</a:t>
            </a:r>
          </a:p>
          <a:p>
            <a:pPr lvl="1"/>
            <a:r>
              <a:rPr lang="en-US" dirty="0"/>
              <a:t>An addendum to the PBSP;</a:t>
            </a:r>
          </a:p>
          <a:p>
            <a:pPr lvl="1"/>
            <a:r>
              <a:rPr lang="en-US" dirty="0"/>
              <a:t>A brief but clear document that guides decisions and support options when intense, possibly dangerous, situations are occurring.</a:t>
            </a:r>
          </a:p>
          <a:p>
            <a:pPr marL="0" indent="0">
              <a:buNone/>
            </a:pPr>
            <a:r>
              <a:rPr lang="en-US" dirty="0"/>
              <a:t>Why do we do it?</a:t>
            </a:r>
          </a:p>
          <a:p>
            <a:pPr lvl="1"/>
            <a:r>
              <a:rPr lang="en-US" dirty="0"/>
              <a:t>Provides guidance in extraordinary situations;</a:t>
            </a:r>
          </a:p>
          <a:p>
            <a:pPr lvl="1"/>
            <a:r>
              <a:rPr lang="en-US" dirty="0"/>
              <a:t>Captures interventions that fall into the aversive spectrum:</a:t>
            </a:r>
          </a:p>
          <a:p>
            <a:pPr lvl="2"/>
            <a:r>
              <a:rPr lang="en-US" dirty="0"/>
              <a:t>E.g. limitations on community access, removal of items, use of emergency physical restraint, use of law enforcement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BCIP – What do the standards say?</a:t>
            </a:r>
          </a:p>
        </p:txBody>
      </p:sp>
      <p:sp>
        <p:nvSpPr>
          <p:cNvPr id="3" name="Content Placeholder 2"/>
          <p:cNvSpPr>
            <a:spLocks noGrp="1"/>
          </p:cNvSpPr>
          <p:nvPr>
            <p:ph idx="1"/>
          </p:nvPr>
        </p:nvSpPr>
        <p:spPr/>
        <p:txBody>
          <a:bodyPr>
            <a:normAutofit/>
          </a:bodyPr>
          <a:lstStyle/>
          <a:p>
            <a:r>
              <a:rPr lang="en-US" dirty="0"/>
              <a:t>Behavioral Crisis Intervention Plan (BCIP): When the person’s needs episodically exceed the techniques and interventions contained in the PBSP, a BCIP must be developed. The BCIP clearly describes how those supporting the person are to intervene in a behavioral crisis; a BCIP may include more than one behavioral concern requiring crisis intervention. All direct support personnel must be trained on the BCIP within ten (10) calendar days of plan development. The BCIP must be reviewed and modified at least annually and in response to changes in the person’s status or at the request of the DDSD. If health and safety issues have been identified by DDSD, the plan must be revised and training of DSP on the revisions must occur within ten calendar days of notification by DDSD. (p 137)</a:t>
            </a:r>
          </a:p>
          <a:p>
            <a:endParaRPr lang="en-US" dirty="0"/>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BCIP – What other resources do you have?</a:t>
            </a:r>
          </a:p>
        </p:txBody>
      </p:sp>
      <p:sp>
        <p:nvSpPr>
          <p:cNvPr id="3" name="Content Placeholder 2"/>
          <p:cNvSpPr>
            <a:spLocks noGrp="1"/>
          </p:cNvSpPr>
          <p:nvPr>
            <p:ph idx="1"/>
          </p:nvPr>
        </p:nvSpPr>
        <p:spPr>
          <a:xfrm>
            <a:off x="2152650" y="1825626"/>
            <a:ext cx="8131037" cy="3236705"/>
          </a:xfrm>
        </p:spPr>
        <p:txBody>
          <a:bodyPr/>
          <a:lstStyle/>
          <a:p>
            <a:r>
              <a:rPr lang="en-US" dirty="0"/>
              <a:t>Your agency:</a:t>
            </a:r>
          </a:p>
          <a:p>
            <a:pPr lvl="1"/>
            <a:r>
              <a:rPr lang="en-US" dirty="0"/>
              <a:t>Consultation with your director and other contractors.</a:t>
            </a:r>
          </a:p>
          <a:p>
            <a:r>
              <a:rPr lang="en-US" dirty="0"/>
              <a:t>Example BCIPs (handout):</a:t>
            </a:r>
          </a:p>
          <a:p>
            <a:r>
              <a:rPr lang="en-US" dirty="0"/>
              <a:t>BBS:</a:t>
            </a:r>
          </a:p>
          <a:p>
            <a:pPr lvl="1"/>
            <a:r>
              <a:rPr lang="en-US" dirty="0"/>
              <a:t>We can provide some guidance by phone or in person OR help with the staff training/capturing of effective methods in a 1-2 hour session. </a:t>
            </a:r>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a:t>Behavioral Crisis Intervention Plan (BCIP)</a:t>
            </a:r>
          </a:p>
        </p:txBody>
      </p:sp>
      <p:sp>
        <p:nvSpPr>
          <p:cNvPr id="73731" name="Rectangle 3"/>
          <p:cNvSpPr>
            <a:spLocks noGrp="1" noChangeArrowheads="1"/>
          </p:cNvSpPr>
          <p:nvPr>
            <p:ph idx="1"/>
          </p:nvPr>
        </p:nvSpPr>
        <p:spPr>
          <a:xfrm>
            <a:off x="2001080" y="1690689"/>
            <a:ext cx="8038271" cy="4351338"/>
          </a:xfrm>
        </p:spPr>
        <p:txBody>
          <a:bodyPr>
            <a:normAutofit lnSpcReduction="10000"/>
          </a:bodyPr>
          <a:lstStyle/>
          <a:p>
            <a:pPr marL="0" indent="0">
              <a:buNone/>
            </a:pPr>
            <a:r>
              <a:rPr lang="en-US" dirty="0"/>
              <a:t>GENERAL GUIDANCE</a:t>
            </a:r>
          </a:p>
          <a:p>
            <a:pPr>
              <a:lnSpc>
                <a:spcPct val="120000"/>
              </a:lnSpc>
              <a:spcBef>
                <a:spcPts val="0"/>
              </a:spcBef>
            </a:pPr>
            <a:r>
              <a:rPr lang="en-US" dirty="0"/>
              <a:t>Only developed when the strategies and interventions within the Positive Behavior Support Plan do not sufficiently ensure the health and safety of the individual or others due to behavioral severity. </a:t>
            </a:r>
          </a:p>
          <a:p>
            <a:pPr>
              <a:lnSpc>
                <a:spcPct val="120000"/>
              </a:lnSpc>
              <a:spcBef>
                <a:spcPts val="0"/>
              </a:spcBef>
            </a:pPr>
            <a:endParaRPr lang="en-US" dirty="0"/>
          </a:p>
          <a:p>
            <a:pPr>
              <a:lnSpc>
                <a:spcPct val="120000"/>
              </a:lnSpc>
              <a:spcBef>
                <a:spcPts val="0"/>
              </a:spcBef>
            </a:pPr>
            <a:r>
              <a:rPr lang="en-US" dirty="0"/>
              <a:t>The Behavioral Crisis Intervention Plan contains recommendations and interventions uniquely distinguished from the Positive Behavior Support Plan necessary to manage such episodes. </a:t>
            </a:r>
          </a:p>
          <a:p>
            <a:pPr>
              <a:lnSpc>
                <a:spcPct val="120000"/>
              </a:lnSpc>
              <a:spcBef>
                <a:spcPts val="0"/>
              </a:spcBef>
            </a:pPr>
            <a:endParaRPr lang="en-US" dirty="0"/>
          </a:p>
          <a:p>
            <a:pPr>
              <a:lnSpc>
                <a:spcPct val="120000"/>
              </a:lnSpc>
              <a:spcBef>
                <a:spcPts val="0"/>
              </a:spcBef>
            </a:pPr>
            <a:r>
              <a:rPr lang="en-US" dirty="0"/>
              <a:t>Any use of Emergency Physical Restraint must only be recommended within a Behavioral Crisis Intervention Plan and may never appear as a recommendation within a Positive Behavior Support Plan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CA">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 and fitness presentation (widescreen).potx" id="{ABFD658B-2256-413B-9244-0F977A0B2D12}" vid="{E4CB021D-C859-4C82-BDBB-2F2FACCF0D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8729CCE54051E479D5F7730AF9EBEC6" ma:contentTypeVersion="11" ma:contentTypeDescription="Create a new document." ma:contentTypeScope="" ma:versionID="4ba148a7df8cee7d014917797a814ed6">
  <xsd:schema xmlns:xsd="http://www.w3.org/2001/XMLSchema" xmlns:xs="http://www.w3.org/2001/XMLSchema" xmlns:p="http://schemas.microsoft.com/office/2006/metadata/properties" xmlns:ns2="defe8de6-9660-4ce5-b390-1a0d91dbadca" xmlns:ns3="edc7f41b-df2f-44f9-9e40-2692ae5cadfe" targetNamespace="http://schemas.microsoft.com/office/2006/metadata/properties" ma:root="true" ma:fieldsID="efd821b92317ee579a9953cfa1284d95" ns2:_="" ns3:_="">
    <xsd:import namespace="defe8de6-9660-4ce5-b390-1a0d91dbadca"/>
    <xsd:import namespace="edc7f41b-df2f-44f9-9e40-2692ae5cadf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fe8de6-9660-4ce5-b390-1a0d91dbad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fdcca1d-aa7a-4aa4-88bd-88f0d812d4a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c7f41b-df2f-44f9-9e40-2692ae5cadf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244a648-55cd-4399-8f43-73287097fccd}" ma:internalName="TaxCatchAll" ma:showField="CatchAllData" ma:web="edc7f41b-df2f-44f9-9e40-2692ae5cad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fe8de6-9660-4ce5-b390-1a0d91dbadca">
      <Terms xmlns="http://schemas.microsoft.com/office/infopath/2007/PartnerControls"/>
    </lcf76f155ced4ddcb4097134ff3c332f>
    <TaxCatchAll xmlns="edc7f41b-df2f-44f9-9e40-2692ae5cadfe" xsi:nil="true"/>
  </documentManagement>
</p:properties>
</file>

<file path=customXml/itemProps1.xml><?xml version="1.0" encoding="utf-8"?>
<ds:datastoreItem xmlns:ds="http://schemas.openxmlformats.org/officeDocument/2006/customXml" ds:itemID="{70990928-9324-4884-9B01-DCDACDE8EAFE}">
  <ds:schemaRefs>
    <ds:schemaRef ds:uri="http://schemas.microsoft.com/sharepoint/v3/contenttype/forms"/>
  </ds:schemaRefs>
</ds:datastoreItem>
</file>

<file path=customXml/itemProps2.xml><?xml version="1.0" encoding="utf-8"?>
<ds:datastoreItem xmlns:ds="http://schemas.openxmlformats.org/officeDocument/2006/customXml" ds:itemID="{A81D0DF6-E6FD-458F-8EE1-61EC0A5CF6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fe8de6-9660-4ce5-b390-1a0d91dbadca"/>
    <ds:schemaRef ds:uri="edc7f41b-df2f-44f9-9e40-2692ae5cad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3B79E8-B2AF-4E85-B79B-7123B65276F2}">
  <ds:schemaRefs>
    <ds:schemaRef ds:uri="http://schemas.microsoft.com/office/2006/metadata/properties"/>
    <ds:schemaRef ds:uri="http://schemas.microsoft.com/office/infopath/2007/PartnerControls"/>
    <ds:schemaRef ds:uri="04043ed2-8871-4951-a81f-791a3d2bac9c"/>
    <ds:schemaRef ds:uri="0d89e0d0-e22e-4d9e-b7db-4e4caa988260"/>
    <ds:schemaRef ds:uri="defe8de6-9660-4ce5-b390-1a0d91dbadca"/>
    <ds:schemaRef ds:uri="edc7f41b-df2f-44f9-9e40-2692ae5cadfe"/>
  </ds:schemaRefs>
</ds:datastoreItem>
</file>

<file path=docMetadata/LabelInfo.xml><?xml version="1.0" encoding="utf-8"?>
<clbl:labelList xmlns:clbl="http://schemas.microsoft.com/office/2020/mipLabelMetadata">
  <clbl:label id="{04aa6bf4-d436-426f-bfa4-04b7a70e60ff}" enabled="0" method="" siteId="{04aa6bf4-d436-426f-bfa4-04b7a70e60ff}" removed="1"/>
</clbl:labelList>
</file>

<file path=docProps/app.xml><?xml version="1.0" encoding="utf-8"?>
<Properties xmlns="http://schemas.openxmlformats.org/officeDocument/2006/extended-properties" xmlns:vt="http://schemas.openxmlformats.org/officeDocument/2006/docPropsVTypes">
  <Template/>
  <TotalTime>141</TotalTime>
  <Words>9161</Words>
  <Application>Microsoft Office PowerPoint</Application>
  <PresentationFormat>Widescreen</PresentationFormat>
  <Paragraphs>940</Paragraphs>
  <Slides>129</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129</vt:i4>
      </vt:variant>
    </vt:vector>
  </HeadingPairs>
  <TitlesOfParts>
    <vt:vector size="143" baseType="lpstr">
      <vt:lpstr>ＭＳ ゴシック</vt:lpstr>
      <vt:lpstr>MS PGothic</vt:lpstr>
      <vt:lpstr>MS PGothic</vt:lpstr>
      <vt:lpstr>Arial</vt:lpstr>
      <vt:lpstr>Calibri</vt:lpstr>
      <vt:lpstr>Calibri Light</vt:lpstr>
      <vt:lpstr>Graphik</vt:lpstr>
      <vt:lpstr>Graphik Medium</vt:lpstr>
      <vt:lpstr>Open Sans</vt:lpstr>
      <vt:lpstr>Tahoma</vt:lpstr>
      <vt:lpstr>Times</vt:lpstr>
      <vt:lpstr>Times New Roman</vt:lpstr>
      <vt:lpstr>Wingdings</vt:lpstr>
      <vt:lpstr>HCA</vt:lpstr>
      <vt:lpstr>Beyond the ABC’S Day 1</vt:lpstr>
      <vt:lpstr>PowerPoint Disclaimer:</vt:lpstr>
      <vt:lpstr>   </vt:lpstr>
      <vt:lpstr>Why be a BSC?</vt:lpstr>
      <vt:lpstr>Learning OBJECTIVES </vt:lpstr>
      <vt:lpstr>What is Bureau of Behavioral Support?</vt:lpstr>
      <vt:lpstr>BBS – A General Overview</vt:lpstr>
      <vt:lpstr>PowerPoint Presentation</vt:lpstr>
      <vt:lpstr>What is BBS?</vt:lpstr>
      <vt:lpstr>The Organization of BBS</vt:lpstr>
      <vt:lpstr>**BBS Crisis Line**</vt:lpstr>
      <vt:lpstr>What is Behavior Support Consultation?</vt:lpstr>
      <vt:lpstr>What is Behavior Support Consultation?…</vt:lpstr>
      <vt:lpstr>What is Behavior Support Consultation?…</vt:lpstr>
      <vt:lpstr>What is Behavior Support Consultation?…</vt:lpstr>
      <vt:lpstr>What is Behavior Support Consultation?</vt:lpstr>
      <vt:lpstr>Review</vt:lpstr>
      <vt:lpstr>Review</vt:lpstr>
      <vt:lpstr>Learning Objectives</vt:lpstr>
      <vt:lpstr>The Positive Behavior Supports Assessment (PBSA)</vt:lpstr>
      <vt:lpstr>PowerPoint Presentation</vt:lpstr>
      <vt:lpstr>The PBSA – What is it and why do we do it?</vt:lpstr>
      <vt:lpstr>The PBSA – What do the standards say?</vt:lpstr>
      <vt:lpstr>The PBSA – What do the standards say?</vt:lpstr>
      <vt:lpstr>The PBSA, What other resources do you have?</vt:lpstr>
      <vt:lpstr>The PBSA, General things to keep in mind</vt:lpstr>
      <vt:lpstr>PowerPoint Presentation</vt:lpstr>
      <vt:lpstr>7 Questions an Assessment Should Begin to Answer</vt:lpstr>
      <vt:lpstr>The PBSA Part A: Referral Information</vt:lpstr>
      <vt:lpstr>The PBSA Part B: Relevant Factors/Domains</vt:lpstr>
      <vt:lpstr>The PBSA Part B: Relevant Factors/Domains</vt:lpstr>
      <vt:lpstr>The PBSA  Part B: Relevant Factors/Domains</vt:lpstr>
      <vt:lpstr>The PBSA Part B: Relevant Factors/Domains</vt:lpstr>
      <vt:lpstr>The PBSA Part B: Relevant Factors/Domains</vt:lpstr>
      <vt:lpstr>Review</vt:lpstr>
      <vt:lpstr>Review</vt:lpstr>
      <vt:lpstr>Review</vt:lpstr>
      <vt:lpstr>The PBSA Part C: Effectiveness Indicators</vt:lpstr>
      <vt:lpstr>The PBSA Part C: Effectiveness Indicators</vt:lpstr>
      <vt:lpstr>The PBSA  Part C: Effectiveness Indicators</vt:lpstr>
      <vt:lpstr>The PBSA Part C: Effectiveness Indicators</vt:lpstr>
      <vt:lpstr>The PBSA Part C: Effectiveness Indicators</vt:lpstr>
      <vt:lpstr>The PBSA Part C: Effectiveness Indicators</vt:lpstr>
      <vt:lpstr>The PBSA Part C: Effectiveness Indicators</vt:lpstr>
      <vt:lpstr>The PBSA Part C: Effectiveness Indicators</vt:lpstr>
      <vt:lpstr>When Writing ANY Behavioral Description:</vt:lpstr>
      <vt:lpstr>The PBSA Part C: Effectiveness Indicators</vt:lpstr>
      <vt:lpstr>The PBSA  Part C: Effectiveness Indicators</vt:lpstr>
      <vt:lpstr>The PBSA Part C: Effectiveness Indicators</vt:lpstr>
      <vt:lpstr>The PBSA  Part C: Effectiveness Indicators</vt:lpstr>
      <vt:lpstr>The PBSA Part C: Effectiveness Indicators</vt:lpstr>
      <vt:lpstr>The PBSA Part C: Effectiveness Indicators</vt:lpstr>
      <vt:lpstr>Review</vt:lpstr>
      <vt:lpstr>Review</vt:lpstr>
      <vt:lpstr>Review</vt:lpstr>
      <vt:lpstr>The PBSA Part D: Resource Allocation Determination</vt:lpstr>
      <vt:lpstr>The PBSA Part D: Resource Allocation Determination</vt:lpstr>
      <vt:lpstr>The PBSA Part D: Resource Allocation Determination</vt:lpstr>
      <vt:lpstr>The PBSA  Part D: Resource Allocation Determination</vt:lpstr>
      <vt:lpstr>The PBSA Part E: Service Recommendations/Units Request</vt:lpstr>
      <vt:lpstr>The PBSA Part E: Service Recommendations/Units Request</vt:lpstr>
      <vt:lpstr>The PBSA FREQUENTLY ASKED QUESTIONS</vt:lpstr>
      <vt:lpstr>Review</vt:lpstr>
      <vt:lpstr>Review</vt:lpstr>
      <vt:lpstr>Learning Objectives</vt:lpstr>
      <vt:lpstr>Learning Objectives</vt:lpstr>
      <vt:lpstr>PowerPoint Presentation</vt:lpstr>
      <vt:lpstr>PowerPoint Presentation</vt:lpstr>
      <vt:lpstr>The Positive Behavior Support Plan (PBSP) What is it and why do we do it?</vt:lpstr>
      <vt:lpstr>Positive Behavior Support Plan</vt:lpstr>
      <vt:lpstr>Positive Behavior Support Plan</vt:lpstr>
      <vt:lpstr>Positive Behavior Support Plan When to change/stop what we are doing</vt:lpstr>
      <vt:lpstr>PBSP templates</vt:lpstr>
      <vt:lpstr>PBSP</vt:lpstr>
      <vt:lpstr>PBSP</vt:lpstr>
      <vt:lpstr>PBSP</vt:lpstr>
      <vt:lpstr>PBSP</vt:lpstr>
      <vt:lpstr>PBSP</vt:lpstr>
      <vt:lpstr>PBSP</vt:lpstr>
      <vt:lpstr>PBSP</vt:lpstr>
      <vt:lpstr>PBSP</vt:lpstr>
      <vt:lpstr>PBSP</vt:lpstr>
      <vt:lpstr>PBSP</vt:lpstr>
      <vt:lpstr>PBSP</vt:lpstr>
      <vt:lpstr>PBSP</vt:lpstr>
      <vt:lpstr>PBSP</vt:lpstr>
      <vt:lpstr>PBSP</vt:lpstr>
      <vt:lpstr>PBSP</vt:lpstr>
      <vt:lpstr>PBSP</vt:lpstr>
      <vt:lpstr>PBSP</vt:lpstr>
      <vt:lpstr>PBSP</vt:lpstr>
      <vt:lpstr>Review </vt:lpstr>
      <vt:lpstr>Review </vt:lpstr>
      <vt:lpstr>Review</vt:lpstr>
      <vt:lpstr>PowerPoint Presentation</vt:lpstr>
      <vt:lpstr>BCIP - The Behavioral Crisis Intervention Plan What is it and why do we do it?</vt:lpstr>
      <vt:lpstr>The BCIP – What do the standards say?</vt:lpstr>
      <vt:lpstr>The BCIP – What other resources do you have?</vt:lpstr>
      <vt:lpstr>Behavioral Crisis Intervention Plan (BCIP)</vt:lpstr>
      <vt:lpstr>Behavioral Crisis Intervention Plan</vt:lpstr>
      <vt:lpstr>Behavioral Crisis Intervention Plan - Example </vt:lpstr>
      <vt:lpstr>Review</vt:lpstr>
      <vt:lpstr>Review</vt:lpstr>
      <vt:lpstr>PowerPoint Presentation</vt:lpstr>
      <vt:lpstr> The Semi-Annual Report What is it and why do we do it?</vt:lpstr>
      <vt:lpstr>The Semi-Annual Report  What do the standards say?</vt:lpstr>
      <vt:lpstr>PowerPoint Presentation</vt:lpstr>
      <vt:lpstr>Semi-Annual Report - Content</vt:lpstr>
      <vt:lpstr>Semi-Annual Report</vt:lpstr>
      <vt:lpstr>Review</vt:lpstr>
      <vt:lpstr>Review</vt:lpstr>
      <vt:lpstr>PowerPoint Presentation</vt:lpstr>
      <vt:lpstr>PRN Psychotropic Medication Plan (PPMP) What is it and why do we do it?</vt:lpstr>
      <vt:lpstr>The PPMP – What do the standards say?</vt:lpstr>
      <vt:lpstr> PRN Psychotropic Medication Plan (PPMP)</vt:lpstr>
      <vt:lpstr>PRN Psychotropic Medication Plan (PPMP)</vt:lpstr>
      <vt:lpstr>PRN Psychotropic Medication Plan</vt:lpstr>
      <vt:lpstr>PowerPoint Presentation</vt:lpstr>
      <vt:lpstr>PRN Psychotropic Medication Plan</vt:lpstr>
      <vt:lpstr>Review </vt:lpstr>
      <vt:lpstr>Review </vt:lpstr>
      <vt:lpstr>PowerPoint Presentation</vt:lpstr>
      <vt:lpstr>PowerPoint Presentation</vt:lpstr>
      <vt:lpstr>THE RISK MANAGEMENT PLAN (RMP) What is it and why do we do it?</vt:lpstr>
      <vt:lpstr> THE RISK MANAGEMENT PLAN (RMP)</vt:lpstr>
      <vt:lpstr>THE RISK MANAGEMENT PLAN (RMP)</vt:lpstr>
      <vt:lpstr>Review</vt:lpstr>
      <vt:lpstr>Review</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CastilloSmith, Alex, HSD</dc:creator>
  <cp:lastModifiedBy>Clinton Galloway</cp:lastModifiedBy>
  <cp:revision>10</cp:revision>
  <dcterms:created xsi:type="dcterms:W3CDTF">2024-01-27T23:21:38Z</dcterms:created>
  <dcterms:modified xsi:type="dcterms:W3CDTF">2024-12-12T22:15:05Z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0x01010008729CCE54051E479D5F7730AF9EBEC6</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SharedWithUsers">
    <vt:lpwstr>126;#Curio, Joseph, DOH;#118;#Simonson, Suzette, DOH</vt:lpwstr>
  </property>
</Properties>
</file>